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02" r:id="rId3"/>
    <p:sldId id="305" r:id="rId4"/>
    <p:sldId id="335" r:id="rId5"/>
    <p:sldId id="336" r:id="rId6"/>
    <p:sldId id="308" r:id="rId7"/>
    <p:sldId id="310" r:id="rId8"/>
    <p:sldId id="311" r:id="rId9"/>
    <p:sldId id="314" r:id="rId10"/>
    <p:sldId id="333" r:id="rId11"/>
    <p:sldId id="316" r:id="rId12"/>
    <p:sldId id="315" r:id="rId13"/>
    <p:sldId id="317" r:id="rId14"/>
    <p:sldId id="318" r:id="rId15"/>
    <p:sldId id="319" r:id="rId16"/>
    <p:sldId id="320" r:id="rId17"/>
    <p:sldId id="321" r:id="rId18"/>
    <p:sldId id="323" r:id="rId19"/>
    <p:sldId id="332" r:id="rId20"/>
    <p:sldId id="366" r:id="rId21"/>
    <p:sldId id="346" r:id="rId22"/>
    <p:sldId id="347" r:id="rId23"/>
    <p:sldId id="327" r:id="rId24"/>
    <p:sldId id="348" r:id="rId25"/>
    <p:sldId id="349" r:id="rId26"/>
    <p:sldId id="350" r:id="rId27"/>
    <p:sldId id="352" r:id="rId28"/>
    <p:sldId id="344" r:id="rId29"/>
    <p:sldId id="345" r:id="rId30"/>
    <p:sldId id="340" r:id="rId31"/>
    <p:sldId id="341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  <p:sldId id="331" r:id="rId45"/>
    <p:sldId id="365" r:id="rId46"/>
    <p:sldId id="334" r:id="rId47"/>
  </p:sldIdLst>
  <p:sldSz cx="9144000" cy="6858000" type="screen4x3"/>
  <p:notesSz cx="6858000" cy="92662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fanie Fishman" initials="SF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CD23"/>
    <a:srgbClr val="FF3300"/>
    <a:srgbClr val="99C248"/>
    <a:srgbClr val="99CC00"/>
    <a:srgbClr val="B0EEE2"/>
    <a:srgbClr val="BFE1BD"/>
    <a:srgbClr val="0000FF"/>
    <a:srgbClr val="6D7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80" autoAdjust="0"/>
    <p:restoredTop sz="84571" autoAdjust="0"/>
  </p:normalViewPr>
  <p:slideViewPr>
    <p:cSldViewPr>
      <p:cViewPr varScale="1">
        <p:scale>
          <a:sx n="98" d="100"/>
          <a:sy n="98" d="100"/>
        </p:scale>
        <p:origin x="-20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022" y="-96"/>
      </p:cViewPr>
      <p:guideLst>
        <p:guide orient="horz" pos="291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3C7697-A54D-4B4A-889B-0FFAA745AF9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0CBC154-C85B-4298-A5F2-7AD4DC7BE78D}">
      <dgm:prSet/>
      <dgm:spPr/>
      <dgm:t>
        <a:bodyPr/>
        <a:lstStyle/>
        <a:p>
          <a:pPr rtl="0"/>
          <a:r>
            <a:rPr lang="en-US" baseline="0" smtClean="0">
              <a:solidFill>
                <a:schemeClr val="tx1"/>
              </a:solidFill>
            </a:rPr>
            <a:t>Urban</a:t>
          </a:r>
          <a:endParaRPr lang="en-US" baseline="0">
            <a:solidFill>
              <a:schemeClr val="tx1"/>
            </a:solidFill>
          </a:endParaRPr>
        </a:p>
      </dgm:t>
    </dgm:pt>
    <dgm:pt modelId="{A1121B35-A88C-4985-878B-CFA18843740E}" type="parTrans" cxnId="{5B2077A7-5DFA-4309-8E8D-470C6180E307}">
      <dgm:prSet/>
      <dgm:spPr/>
      <dgm:t>
        <a:bodyPr/>
        <a:lstStyle/>
        <a:p>
          <a:endParaRPr lang="en-US"/>
        </a:p>
      </dgm:t>
    </dgm:pt>
    <dgm:pt modelId="{DFDFBB84-B180-4C98-AE42-D5B878E86A67}" type="sibTrans" cxnId="{5B2077A7-5DFA-4309-8E8D-470C6180E307}">
      <dgm:prSet/>
      <dgm:spPr/>
      <dgm:t>
        <a:bodyPr/>
        <a:lstStyle/>
        <a:p>
          <a:endParaRPr lang="en-US"/>
        </a:p>
      </dgm:t>
    </dgm:pt>
    <dgm:pt modelId="{92039774-C372-4937-A7A7-C4FB910834C3}">
      <dgm:prSet/>
      <dgm:spPr/>
      <dgm:t>
        <a:bodyPr/>
        <a:lstStyle/>
        <a:p>
          <a:pPr rtl="0"/>
          <a:r>
            <a:rPr lang="en-US" baseline="0" smtClean="0">
              <a:solidFill>
                <a:schemeClr val="tx1"/>
              </a:solidFill>
            </a:rPr>
            <a:t>Rural</a:t>
          </a:r>
          <a:endParaRPr lang="en-US" baseline="0">
            <a:solidFill>
              <a:schemeClr val="tx1"/>
            </a:solidFill>
          </a:endParaRPr>
        </a:p>
      </dgm:t>
    </dgm:pt>
    <dgm:pt modelId="{08B3D4A3-B543-48F2-BB13-E77BD3639F66}" type="parTrans" cxnId="{09E475A9-68A1-4A21-A68A-6DE1F9AD32F3}">
      <dgm:prSet/>
      <dgm:spPr/>
      <dgm:t>
        <a:bodyPr/>
        <a:lstStyle/>
        <a:p>
          <a:endParaRPr lang="en-US"/>
        </a:p>
      </dgm:t>
    </dgm:pt>
    <dgm:pt modelId="{665E2D9C-0C6C-4B1E-BA1D-3F713215D7E7}" type="sibTrans" cxnId="{09E475A9-68A1-4A21-A68A-6DE1F9AD32F3}">
      <dgm:prSet/>
      <dgm:spPr/>
      <dgm:t>
        <a:bodyPr/>
        <a:lstStyle/>
        <a:p>
          <a:endParaRPr lang="en-US"/>
        </a:p>
      </dgm:t>
    </dgm:pt>
    <dgm:pt modelId="{1C09C3DB-B177-4849-9CE0-A900FAB215C2}">
      <dgm:prSet/>
      <dgm:spPr/>
      <dgm:t>
        <a:bodyPr/>
        <a:lstStyle/>
        <a:p>
          <a:pPr rtl="0"/>
          <a:r>
            <a:rPr lang="en-US" baseline="0" smtClean="0">
              <a:solidFill>
                <a:schemeClr val="tx1"/>
              </a:solidFill>
            </a:rPr>
            <a:t>Multi-state</a:t>
          </a:r>
          <a:endParaRPr lang="en-US" baseline="0">
            <a:solidFill>
              <a:schemeClr val="tx1"/>
            </a:solidFill>
          </a:endParaRPr>
        </a:p>
      </dgm:t>
    </dgm:pt>
    <dgm:pt modelId="{88AEE6B9-760D-47E6-B77C-3197184E78E3}" type="parTrans" cxnId="{DB99F4A3-F2E1-43F4-8F65-5501693099E8}">
      <dgm:prSet/>
      <dgm:spPr/>
      <dgm:t>
        <a:bodyPr/>
        <a:lstStyle/>
        <a:p>
          <a:endParaRPr lang="en-US"/>
        </a:p>
      </dgm:t>
    </dgm:pt>
    <dgm:pt modelId="{493C0DAA-54F6-40D7-8D7D-E6C5D7367739}" type="sibTrans" cxnId="{DB99F4A3-F2E1-43F4-8F65-5501693099E8}">
      <dgm:prSet/>
      <dgm:spPr/>
      <dgm:t>
        <a:bodyPr/>
        <a:lstStyle/>
        <a:p>
          <a:endParaRPr lang="en-US"/>
        </a:p>
      </dgm:t>
    </dgm:pt>
    <dgm:pt modelId="{20074912-5C70-4223-A1BA-3A8C79088F6A}">
      <dgm:prSet/>
      <dgm:spPr/>
      <dgm:t>
        <a:bodyPr/>
        <a:lstStyle/>
        <a:p>
          <a:pPr rtl="0"/>
          <a:r>
            <a:rPr lang="en-US" baseline="0" smtClean="0">
              <a:solidFill>
                <a:schemeClr val="tx1"/>
              </a:solidFill>
            </a:rPr>
            <a:t>DOT’s</a:t>
          </a:r>
          <a:endParaRPr lang="en-US" baseline="0">
            <a:solidFill>
              <a:schemeClr val="tx1"/>
            </a:solidFill>
          </a:endParaRPr>
        </a:p>
      </dgm:t>
    </dgm:pt>
    <dgm:pt modelId="{765153F0-622F-4B42-86AA-9FBA1CB50353}" type="parTrans" cxnId="{5241FDBC-7696-4506-A264-0FE20018E35F}">
      <dgm:prSet/>
      <dgm:spPr/>
      <dgm:t>
        <a:bodyPr/>
        <a:lstStyle/>
        <a:p>
          <a:endParaRPr lang="en-US"/>
        </a:p>
      </dgm:t>
    </dgm:pt>
    <dgm:pt modelId="{26848A51-218A-4A7F-B8E9-342ADB96F9D7}" type="sibTrans" cxnId="{5241FDBC-7696-4506-A264-0FE20018E35F}">
      <dgm:prSet/>
      <dgm:spPr/>
      <dgm:t>
        <a:bodyPr/>
        <a:lstStyle/>
        <a:p>
          <a:endParaRPr lang="en-US"/>
        </a:p>
      </dgm:t>
    </dgm:pt>
    <dgm:pt modelId="{8BF3373C-A1D9-42B4-9A4D-4C90A13095A9}">
      <dgm:prSet/>
      <dgm:spPr/>
      <dgm:t>
        <a:bodyPr/>
        <a:lstStyle/>
        <a:p>
          <a:pPr rtl="0"/>
          <a:r>
            <a:rPr lang="en-US" baseline="0" smtClean="0">
              <a:solidFill>
                <a:schemeClr val="tx1"/>
              </a:solidFill>
            </a:rPr>
            <a:t>CVO &amp; Frieght</a:t>
          </a:r>
          <a:endParaRPr lang="en-US" baseline="0">
            <a:solidFill>
              <a:schemeClr val="tx1"/>
            </a:solidFill>
          </a:endParaRPr>
        </a:p>
      </dgm:t>
    </dgm:pt>
    <dgm:pt modelId="{F7E2071E-D6C9-46B9-A8A4-1FFBCBC8965A}" type="parTrans" cxnId="{22749C83-20FF-46F0-B1E7-6D66CFF66ADE}">
      <dgm:prSet/>
      <dgm:spPr/>
      <dgm:t>
        <a:bodyPr/>
        <a:lstStyle/>
        <a:p>
          <a:endParaRPr lang="en-US"/>
        </a:p>
      </dgm:t>
    </dgm:pt>
    <dgm:pt modelId="{91409235-68CB-4130-B155-B2B9855199D1}" type="sibTrans" cxnId="{22749C83-20FF-46F0-B1E7-6D66CFF66ADE}">
      <dgm:prSet/>
      <dgm:spPr/>
      <dgm:t>
        <a:bodyPr/>
        <a:lstStyle/>
        <a:p>
          <a:endParaRPr lang="en-US"/>
        </a:p>
      </dgm:t>
    </dgm:pt>
    <dgm:pt modelId="{E87764C3-C2D6-49C4-BEF7-1ABC954E33B0}">
      <dgm:prSet/>
      <dgm:spPr/>
      <dgm:t>
        <a:bodyPr/>
        <a:lstStyle/>
        <a:p>
          <a:pPr rtl="0"/>
          <a:r>
            <a:rPr lang="en-US" baseline="0" smtClean="0">
              <a:solidFill>
                <a:schemeClr val="tx1"/>
              </a:solidFill>
            </a:rPr>
            <a:t>International Land Border</a:t>
          </a:r>
          <a:endParaRPr lang="en-US" baseline="0">
            <a:solidFill>
              <a:schemeClr val="tx1"/>
            </a:solidFill>
          </a:endParaRPr>
        </a:p>
      </dgm:t>
    </dgm:pt>
    <dgm:pt modelId="{BFA1B75A-E2C7-4D42-974F-45A2C91527DD}" type="parTrans" cxnId="{45E577BE-E56E-4662-AF5F-4E24EBD5E249}">
      <dgm:prSet/>
      <dgm:spPr/>
      <dgm:t>
        <a:bodyPr/>
        <a:lstStyle/>
        <a:p>
          <a:endParaRPr lang="en-US"/>
        </a:p>
      </dgm:t>
    </dgm:pt>
    <dgm:pt modelId="{550EE4E3-73D9-45DC-8A3B-DB41151F4E47}" type="sibTrans" cxnId="{45E577BE-E56E-4662-AF5F-4E24EBD5E249}">
      <dgm:prSet/>
      <dgm:spPr/>
      <dgm:t>
        <a:bodyPr/>
        <a:lstStyle/>
        <a:p>
          <a:endParaRPr lang="en-US"/>
        </a:p>
      </dgm:t>
    </dgm:pt>
    <dgm:pt modelId="{AA263FC6-0F2B-48FA-94D1-370C7AE0FFF6}" type="pres">
      <dgm:prSet presAssocID="{D13C7697-A54D-4B4A-889B-0FFAA745AF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AE5C20-F955-47E5-97AA-E1F95645B5AF}" type="pres">
      <dgm:prSet presAssocID="{C0CBC154-C85B-4298-A5F2-7AD4DC7BE78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43C66-4569-4654-8874-CAEA00B17A62}" type="pres">
      <dgm:prSet presAssocID="{DFDFBB84-B180-4C98-AE42-D5B878E86A67}" presName="sibTrans" presStyleCnt="0"/>
      <dgm:spPr/>
    </dgm:pt>
    <dgm:pt modelId="{116E9036-3C7F-4441-BBD7-4B5D9FCA020E}" type="pres">
      <dgm:prSet presAssocID="{92039774-C372-4937-A7A7-C4FB910834C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F6DDF-C31F-41D4-9055-F0B6996DC8A8}" type="pres">
      <dgm:prSet presAssocID="{665E2D9C-0C6C-4B1E-BA1D-3F713215D7E7}" presName="sibTrans" presStyleCnt="0"/>
      <dgm:spPr/>
    </dgm:pt>
    <dgm:pt modelId="{BB307C34-3481-4950-9811-312F82A63657}" type="pres">
      <dgm:prSet presAssocID="{1C09C3DB-B177-4849-9CE0-A900FAB215C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E0F91-0B34-405D-9A6D-7A29FC94C5CE}" type="pres">
      <dgm:prSet presAssocID="{493C0DAA-54F6-40D7-8D7D-E6C5D7367739}" presName="sibTrans" presStyleCnt="0"/>
      <dgm:spPr/>
    </dgm:pt>
    <dgm:pt modelId="{C5565C02-5266-4010-8C38-AE746E8C177A}" type="pres">
      <dgm:prSet presAssocID="{20074912-5C70-4223-A1BA-3A8C79088F6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E8A73-D6DA-4E8F-9744-E7409DD5A687}" type="pres">
      <dgm:prSet presAssocID="{26848A51-218A-4A7F-B8E9-342ADB96F9D7}" presName="sibTrans" presStyleCnt="0"/>
      <dgm:spPr/>
    </dgm:pt>
    <dgm:pt modelId="{25C53A39-99D3-4525-92E3-C337233E0D77}" type="pres">
      <dgm:prSet presAssocID="{8BF3373C-A1D9-42B4-9A4D-4C90A13095A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A8851E-7CF2-4BEA-84B1-03AA8052334A}" type="pres">
      <dgm:prSet presAssocID="{91409235-68CB-4130-B155-B2B9855199D1}" presName="sibTrans" presStyleCnt="0"/>
      <dgm:spPr/>
    </dgm:pt>
    <dgm:pt modelId="{95586D5E-489B-4339-920B-826B3B524354}" type="pres">
      <dgm:prSet presAssocID="{E87764C3-C2D6-49C4-BEF7-1ABC954E33B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FAEDB5-381E-4080-AE9A-627E3301878E}" type="presOf" srcId="{20074912-5C70-4223-A1BA-3A8C79088F6A}" destId="{C5565C02-5266-4010-8C38-AE746E8C177A}" srcOrd="0" destOrd="0" presId="urn:microsoft.com/office/officeart/2005/8/layout/default"/>
    <dgm:cxn modelId="{09E475A9-68A1-4A21-A68A-6DE1F9AD32F3}" srcId="{D13C7697-A54D-4B4A-889B-0FFAA745AF9C}" destId="{92039774-C372-4937-A7A7-C4FB910834C3}" srcOrd="1" destOrd="0" parTransId="{08B3D4A3-B543-48F2-BB13-E77BD3639F66}" sibTransId="{665E2D9C-0C6C-4B1E-BA1D-3F713215D7E7}"/>
    <dgm:cxn modelId="{5122812E-351D-4F0A-ADC2-336FE106F85C}" type="presOf" srcId="{D13C7697-A54D-4B4A-889B-0FFAA745AF9C}" destId="{AA263FC6-0F2B-48FA-94D1-370C7AE0FFF6}" srcOrd="0" destOrd="0" presId="urn:microsoft.com/office/officeart/2005/8/layout/default"/>
    <dgm:cxn modelId="{AD9F39B8-FE1C-4F6A-BC58-2471D21F72D9}" type="presOf" srcId="{92039774-C372-4937-A7A7-C4FB910834C3}" destId="{116E9036-3C7F-4441-BBD7-4B5D9FCA020E}" srcOrd="0" destOrd="0" presId="urn:microsoft.com/office/officeart/2005/8/layout/default"/>
    <dgm:cxn modelId="{22749C83-20FF-46F0-B1E7-6D66CFF66ADE}" srcId="{D13C7697-A54D-4B4A-889B-0FFAA745AF9C}" destId="{8BF3373C-A1D9-42B4-9A4D-4C90A13095A9}" srcOrd="4" destOrd="0" parTransId="{F7E2071E-D6C9-46B9-A8A4-1FFBCBC8965A}" sibTransId="{91409235-68CB-4130-B155-B2B9855199D1}"/>
    <dgm:cxn modelId="{45E577BE-E56E-4662-AF5F-4E24EBD5E249}" srcId="{D13C7697-A54D-4B4A-889B-0FFAA745AF9C}" destId="{E87764C3-C2D6-49C4-BEF7-1ABC954E33B0}" srcOrd="5" destOrd="0" parTransId="{BFA1B75A-E2C7-4D42-974F-45A2C91527DD}" sibTransId="{550EE4E3-73D9-45DC-8A3B-DB41151F4E47}"/>
    <dgm:cxn modelId="{5241FDBC-7696-4506-A264-0FE20018E35F}" srcId="{D13C7697-A54D-4B4A-889B-0FFAA745AF9C}" destId="{20074912-5C70-4223-A1BA-3A8C79088F6A}" srcOrd="3" destOrd="0" parTransId="{765153F0-622F-4B42-86AA-9FBA1CB50353}" sibTransId="{26848A51-218A-4A7F-B8E9-342ADB96F9D7}"/>
    <dgm:cxn modelId="{DE15BF9C-633C-4E77-9F5B-22BF4DBD63BF}" type="presOf" srcId="{C0CBC154-C85B-4298-A5F2-7AD4DC7BE78D}" destId="{38AE5C20-F955-47E5-97AA-E1F95645B5AF}" srcOrd="0" destOrd="0" presId="urn:microsoft.com/office/officeart/2005/8/layout/default"/>
    <dgm:cxn modelId="{5B2077A7-5DFA-4309-8E8D-470C6180E307}" srcId="{D13C7697-A54D-4B4A-889B-0FFAA745AF9C}" destId="{C0CBC154-C85B-4298-A5F2-7AD4DC7BE78D}" srcOrd="0" destOrd="0" parTransId="{A1121B35-A88C-4985-878B-CFA18843740E}" sibTransId="{DFDFBB84-B180-4C98-AE42-D5B878E86A67}"/>
    <dgm:cxn modelId="{01BC3449-F721-4E8F-A3D2-C45AFC58FF19}" type="presOf" srcId="{1C09C3DB-B177-4849-9CE0-A900FAB215C2}" destId="{BB307C34-3481-4950-9811-312F82A63657}" srcOrd="0" destOrd="0" presId="urn:microsoft.com/office/officeart/2005/8/layout/default"/>
    <dgm:cxn modelId="{35C04D3C-2B57-4D55-AD7B-7512EEEF0132}" type="presOf" srcId="{E87764C3-C2D6-49C4-BEF7-1ABC954E33B0}" destId="{95586D5E-489B-4339-920B-826B3B524354}" srcOrd="0" destOrd="0" presId="urn:microsoft.com/office/officeart/2005/8/layout/default"/>
    <dgm:cxn modelId="{BEA701CC-5BD1-42F1-9671-F5E6F31AD694}" type="presOf" srcId="{8BF3373C-A1D9-42B4-9A4D-4C90A13095A9}" destId="{25C53A39-99D3-4525-92E3-C337233E0D77}" srcOrd="0" destOrd="0" presId="urn:microsoft.com/office/officeart/2005/8/layout/default"/>
    <dgm:cxn modelId="{DB99F4A3-F2E1-43F4-8F65-5501693099E8}" srcId="{D13C7697-A54D-4B4A-889B-0FFAA745AF9C}" destId="{1C09C3DB-B177-4849-9CE0-A900FAB215C2}" srcOrd="2" destOrd="0" parTransId="{88AEE6B9-760D-47E6-B77C-3197184E78E3}" sibTransId="{493C0DAA-54F6-40D7-8D7D-E6C5D7367739}"/>
    <dgm:cxn modelId="{0430430B-DE02-46C8-9910-22E898F2FFD8}" type="presParOf" srcId="{AA263FC6-0F2B-48FA-94D1-370C7AE0FFF6}" destId="{38AE5C20-F955-47E5-97AA-E1F95645B5AF}" srcOrd="0" destOrd="0" presId="urn:microsoft.com/office/officeart/2005/8/layout/default"/>
    <dgm:cxn modelId="{65186A76-083C-41E7-BA00-50143157B0C8}" type="presParOf" srcId="{AA263FC6-0F2B-48FA-94D1-370C7AE0FFF6}" destId="{8F343C66-4569-4654-8874-CAEA00B17A62}" srcOrd="1" destOrd="0" presId="urn:microsoft.com/office/officeart/2005/8/layout/default"/>
    <dgm:cxn modelId="{D691E69A-5246-48D3-80BD-BB1A0048F01E}" type="presParOf" srcId="{AA263FC6-0F2B-48FA-94D1-370C7AE0FFF6}" destId="{116E9036-3C7F-4441-BBD7-4B5D9FCA020E}" srcOrd="2" destOrd="0" presId="urn:microsoft.com/office/officeart/2005/8/layout/default"/>
    <dgm:cxn modelId="{15DA6D55-8DC4-4CA2-891D-93DEE3A3580B}" type="presParOf" srcId="{AA263FC6-0F2B-48FA-94D1-370C7AE0FFF6}" destId="{78DF6DDF-C31F-41D4-9055-F0B6996DC8A8}" srcOrd="3" destOrd="0" presId="urn:microsoft.com/office/officeart/2005/8/layout/default"/>
    <dgm:cxn modelId="{D1C872FA-2F1D-4514-AF08-AFB7910F383A}" type="presParOf" srcId="{AA263FC6-0F2B-48FA-94D1-370C7AE0FFF6}" destId="{BB307C34-3481-4950-9811-312F82A63657}" srcOrd="4" destOrd="0" presId="urn:microsoft.com/office/officeart/2005/8/layout/default"/>
    <dgm:cxn modelId="{F25F9116-96F4-40F2-A731-E042EBB7649E}" type="presParOf" srcId="{AA263FC6-0F2B-48FA-94D1-370C7AE0FFF6}" destId="{E72E0F91-0B34-405D-9A6D-7A29FC94C5CE}" srcOrd="5" destOrd="0" presId="urn:microsoft.com/office/officeart/2005/8/layout/default"/>
    <dgm:cxn modelId="{3D83EF70-016B-4A26-B3BD-C5768F17C64F}" type="presParOf" srcId="{AA263FC6-0F2B-48FA-94D1-370C7AE0FFF6}" destId="{C5565C02-5266-4010-8C38-AE746E8C177A}" srcOrd="6" destOrd="0" presId="urn:microsoft.com/office/officeart/2005/8/layout/default"/>
    <dgm:cxn modelId="{460BFCAE-E81E-4EF5-BD56-8D577EDD52C1}" type="presParOf" srcId="{AA263FC6-0F2B-48FA-94D1-370C7AE0FFF6}" destId="{896E8A73-D6DA-4E8F-9744-E7409DD5A687}" srcOrd="7" destOrd="0" presId="urn:microsoft.com/office/officeart/2005/8/layout/default"/>
    <dgm:cxn modelId="{C831E2DD-4624-4297-BEDD-880B93AAE652}" type="presParOf" srcId="{AA263FC6-0F2B-48FA-94D1-370C7AE0FFF6}" destId="{25C53A39-99D3-4525-92E3-C337233E0D77}" srcOrd="8" destOrd="0" presId="urn:microsoft.com/office/officeart/2005/8/layout/default"/>
    <dgm:cxn modelId="{D5DCB655-1161-4F46-A66C-E687A1886DAA}" type="presParOf" srcId="{AA263FC6-0F2B-48FA-94D1-370C7AE0FFF6}" destId="{9DA8851E-7CF2-4BEA-84B1-03AA8052334A}" srcOrd="9" destOrd="0" presId="urn:microsoft.com/office/officeart/2005/8/layout/default"/>
    <dgm:cxn modelId="{0DA53652-A0D6-42C4-A0C9-5A81B321CD91}" type="presParOf" srcId="{AA263FC6-0F2B-48FA-94D1-370C7AE0FFF6}" destId="{95586D5E-489B-4339-920B-826B3B52435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E5C20-F955-47E5-97AA-E1F95645B5AF}">
      <dsp:nvSpPr>
        <dsp:cNvPr id="0" name=""/>
        <dsp:cNvSpPr/>
      </dsp:nvSpPr>
      <dsp:spPr>
        <a:xfrm>
          <a:off x="0" y="722709"/>
          <a:ext cx="2405062" cy="14430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baseline="0" smtClean="0">
              <a:solidFill>
                <a:schemeClr val="tx1"/>
              </a:solidFill>
            </a:rPr>
            <a:t>Urban</a:t>
          </a:r>
          <a:endParaRPr lang="en-US" sz="3100" kern="1200" baseline="0">
            <a:solidFill>
              <a:schemeClr val="tx1"/>
            </a:solidFill>
          </a:endParaRPr>
        </a:p>
      </dsp:txBody>
      <dsp:txXfrm>
        <a:off x="0" y="722709"/>
        <a:ext cx="2405062" cy="1443037"/>
      </dsp:txXfrm>
    </dsp:sp>
    <dsp:sp modelId="{116E9036-3C7F-4441-BBD7-4B5D9FCA020E}">
      <dsp:nvSpPr>
        <dsp:cNvPr id="0" name=""/>
        <dsp:cNvSpPr/>
      </dsp:nvSpPr>
      <dsp:spPr>
        <a:xfrm>
          <a:off x="2645568" y="722709"/>
          <a:ext cx="2405062" cy="1443037"/>
        </a:xfrm>
        <a:prstGeom prst="rect">
          <a:avLst/>
        </a:prstGeom>
        <a:solidFill>
          <a:schemeClr val="accent5">
            <a:hueOff val="651405"/>
            <a:satOff val="2239"/>
            <a:lumOff val="-10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baseline="0" smtClean="0">
              <a:solidFill>
                <a:schemeClr val="tx1"/>
              </a:solidFill>
            </a:rPr>
            <a:t>Rural</a:t>
          </a:r>
          <a:endParaRPr lang="en-US" sz="3100" kern="1200" baseline="0">
            <a:solidFill>
              <a:schemeClr val="tx1"/>
            </a:solidFill>
          </a:endParaRPr>
        </a:p>
      </dsp:txBody>
      <dsp:txXfrm>
        <a:off x="2645568" y="722709"/>
        <a:ext cx="2405062" cy="1443037"/>
      </dsp:txXfrm>
    </dsp:sp>
    <dsp:sp modelId="{BB307C34-3481-4950-9811-312F82A63657}">
      <dsp:nvSpPr>
        <dsp:cNvPr id="0" name=""/>
        <dsp:cNvSpPr/>
      </dsp:nvSpPr>
      <dsp:spPr>
        <a:xfrm>
          <a:off x="5291137" y="722709"/>
          <a:ext cx="2405062" cy="1443037"/>
        </a:xfrm>
        <a:prstGeom prst="rect">
          <a:avLst/>
        </a:prstGeom>
        <a:solidFill>
          <a:schemeClr val="accent5">
            <a:hueOff val="1302810"/>
            <a:satOff val="4478"/>
            <a:lumOff val="-21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baseline="0" smtClean="0">
              <a:solidFill>
                <a:schemeClr val="tx1"/>
              </a:solidFill>
            </a:rPr>
            <a:t>Multi-state</a:t>
          </a:r>
          <a:endParaRPr lang="en-US" sz="3100" kern="1200" baseline="0">
            <a:solidFill>
              <a:schemeClr val="tx1"/>
            </a:solidFill>
          </a:endParaRPr>
        </a:p>
      </dsp:txBody>
      <dsp:txXfrm>
        <a:off x="5291137" y="722709"/>
        <a:ext cx="2405062" cy="1443037"/>
      </dsp:txXfrm>
    </dsp:sp>
    <dsp:sp modelId="{C5565C02-5266-4010-8C38-AE746E8C177A}">
      <dsp:nvSpPr>
        <dsp:cNvPr id="0" name=""/>
        <dsp:cNvSpPr/>
      </dsp:nvSpPr>
      <dsp:spPr>
        <a:xfrm>
          <a:off x="0" y="2406253"/>
          <a:ext cx="2405062" cy="1443037"/>
        </a:xfrm>
        <a:prstGeom prst="rect">
          <a:avLst/>
        </a:prstGeom>
        <a:solidFill>
          <a:schemeClr val="accent5">
            <a:hueOff val="1954215"/>
            <a:satOff val="6718"/>
            <a:lumOff val="-32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baseline="0" smtClean="0">
              <a:solidFill>
                <a:schemeClr val="tx1"/>
              </a:solidFill>
            </a:rPr>
            <a:t>DOT’s</a:t>
          </a:r>
          <a:endParaRPr lang="en-US" sz="3100" kern="1200" baseline="0">
            <a:solidFill>
              <a:schemeClr val="tx1"/>
            </a:solidFill>
          </a:endParaRPr>
        </a:p>
      </dsp:txBody>
      <dsp:txXfrm>
        <a:off x="0" y="2406253"/>
        <a:ext cx="2405062" cy="1443037"/>
      </dsp:txXfrm>
    </dsp:sp>
    <dsp:sp modelId="{25C53A39-99D3-4525-92E3-C337233E0D77}">
      <dsp:nvSpPr>
        <dsp:cNvPr id="0" name=""/>
        <dsp:cNvSpPr/>
      </dsp:nvSpPr>
      <dsp:spPr>
        <a:xfrm>
          <a:off x="2645568" y="2406253"/>
          <a:ext cx="2405062" cy="1443037"/>
        </a:xfrm>
        <a:prstGeom prst="rect">
          <a:avLst/>
        </a:prstGeom>
        <a:solidFill>
          <a:schemeClr val="accent5">
            <a:hueOff val="2605619"/>
            <a:satOff val="8957"/>
            <a:lumOff val="-42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baseline="0" smtClean="0">
              <a:solidFill>
                <a:schemeClr val="tx1"/>
              </a:solidFill>
            </a:rPr>
            <a:t>CVO &amp; Frieght</a:t>
          </a:r>
          <a:endParaRPr lang="en-US" sz="3100" kern="1200" baseline="0">
            <a:solidFill>
              <a:schemeClr val="tx1"/>
            </a:solidFill>
          </a:endParaRPr>
        </a:p>
      </dsp:txBody>
      <dsp:txXfrm>
        <a:off x="2645568" y="2406253"/>
        <a:ext cx="2405062" cy="1443037"/>
      </dsp:txXfrm>
    </dsp:sp>
    <dsp:sp modelId="{95586D5E-489B-4339-920B-826B3B524354}">
      <dsp:nvSpPr>
        <dsp:cNvPr id="0" name=""/>
        <dsp:cNvSpPr/>
      </dsp:nvSpPr>
      <dsp:spPr>
        <a:xfrm>
          <a:off x="5291137" y="2406253"/>
          <a:ext cx="2405062" cy="1443037"/>
        </a:xfrm>
        <a:prstGeom prst="rect">
          <a:avLst/>
        </a:prstGeom>
        <a:solidFill>
          <a:schemeClr val="accent5">
            <a:hueOff val="3257024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baseline="0" smtClean="0">
              <a:solidFill>
                <a:schemeClr val="tx1"/>
              </a:solidFill>
            </a:rPr>
            <a:t>International Land Border</a:t>
          </a:r>
          <a:endParaRPr lang="en-US" sz="3100" kern="1200" baseline="0">
            <a:solidFill>
              <a:schemeClr val="tx1"/>
            </a:solidFill>
          </a:endParaRPr>
        </a:p>
      </dsp:txBody>
      <dsp:txXfrm>
        <a:off x="5291137" y="2406253"/>
        <a:ext cx="2405062" cy="1443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2838" y="695325"/>
            <a:ext cx="4633912" cy="3475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2138"/>
            <a:ext cx="54864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110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0110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770BDB3-E17B-4EA9-8D63-D4E5B870C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30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523402-E0B4-4DB6-BA59-066529C14BEB}" type="slidenum">
              <a:rPr lang="en-US" altLang="en-US" sz="1200" smtClean="0"/>
              <a:pPr eaLnBrk="1" hangingPunct="1"/>
              <a:t>1</a:t>
            </a:fld>
            <a:endParaRPr lang="en-US" altLang="en-US" sz="1200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Opening Slide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10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11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12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13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14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15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16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17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18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19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2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20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21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22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23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24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25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26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27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28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29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3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30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31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32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33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34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35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36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37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38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39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4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40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41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42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43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44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45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523402-E0B4-4DB6-BA59-066529C14BEB}" type="slidenum">
              <a:rPr lang="en-US" altLang="en-US" sz="1200" smtClean="0"/>
              <a:pPr eaLnBrk="1" hangingPunct="1"/>
              <a:t>46</a:t>
            </a:fld>
            <a:endParaRPr lang="en-US" altLang="en-US" sz="1200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5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6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7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8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6A394-8F32-45F5-8DC2-DB6554ACC2C0}" type="slidenum">
              <a:rPr lang="en-US" altLang="en-US" sz="1200" smtClean="0"/>
              <a:pPr eaLnBrk="1" hangingPunct="1"/>
              <a:t>9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293C3-BBEE-40F5-AF07-2FE89EF85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1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90C37-C829-4380-83C0-7452CE3AF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7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0764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07695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173B5-B784-4431-A7A3-85CA97FF6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3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779CE-5CD1-4F9D-8E57-055706459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1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05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36E5A-1B1D-4A72-AA40-681FB9EEE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8079-6B07-4B9F-A8F1-E9059E08C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5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ED751-3077-46B2-BCF6-E176AC858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7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479B-2140-4ACD-936F-7BBACF875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0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D9415-972C-4955-B5BE-ABE52D5E8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4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E3866-2F94-4BF0-9A4D-8FAEC789F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8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8149C-8A24-4A5E-A97D-4183E9A30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5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5135A9D-E66D-4C32-A39C-BBA5ACC3F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0" descr="TranspoGroup_Logo_H_NO_RGB_30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232525"/>
            <a:ext cx="2286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2" name="Group 18"/>
          <p:cNvGrpSpPr>
            <a:grpSpLocks noChangeAspect="1"/>
          </p:cNvGrpSpPr>
          <p:nvPr userDrawn="1"/>
        </p:nvGrpSpPr>
        <p:grpSpPr bwMode="auto">
          <a:xfrm>
            <a:off x="-38100" y="2767013"/>
            <a:ext cx="9182100" cy="3252787"/>
            <a:chOff x="-288" y="624"/>
            <a:chExt cx="5438" cy="1926"/>
          </a:xfrm>
        </p:grpSpPr>
        <p:sp>
          <p:nvSpPr>
            <p:cNvPr id="1033" name="AutoShape 17"/>
            <p:cNvSpPr>
              <a:spLocks noChangeAspect="1" noChangeArrowheads="1" noTextEdit="1"/>
            </p:cNvSpPr>
            <p:nvPr userDrawn="1"/>
          </p:nvSpPr>
          <p:spPr bwMode="auto">
            <a:xfrm>
              <a:off x="-288" y="624"/>
              <a:ext cx="5438" cy="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19"/>
            <p:cNvSpPr>
              <a:spLocks/>
            </p:cNvSpPr>
            <p:nvPr userDrawn="1"/>
          </p:nvSpPr>
          <p:spPr bwMode="auto">
            <a:xfrm>
              <a:off x="-260" y="624"/>
              <a:ext cx="5410" cy="1666"/>
            </a:xfrm>
            <a:custGeom>
              <a:avLst/>
              <a:gdLst>
                <a:gd name="T0" fmla="*/ 0 w 5410"/>
                <a:gd name="T1" fmla="*/ 0 h 1666"/>
                <a:gd name="T2" fmla="*/ 3498 w 5410"/>
                <a:gd name="T3" fmla="*/ 1666 h 1666"/>
                <a:gd name="T4" fmla="*/ 5410 w 5410"/>
                <a:gd name="T5" fmla="*/ 1666 h 16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10" h="1666">
                  <a:moveTo>
                    <a:pt x="0" y="0"/>
                  </a:moveTo>
                  <a:lnTo>
                    <a:pt x="3498" y="1666"/>
                  </a:lnTo>
                  <a:lnTo>
                    <a:pt x="5410" y="1666"/>
                  </a:lnTo>
                </a:path>
              </a:pathLst>
            </a:custGeom>
            <a:noFill/>
            <a:ln w="3175">
              <a:solidFill>
                <a:srgbClr val="C2CD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0"/>
            <p:cNvSpPr>
              <a:spLocks/>
            </p:cNvSpPr>
            <p:nvPr userDrawn="1"/>
          </p:nvSpPr>
          <p:spPr bwMode="auto">
            <a:xfrm>
              <a:off x="-260" y="880"/>
              <a:ext cx="5410" cy="1454"/>
            </a:xfrm>
            <a:custGeom>
              <a:avLst/>
              <a:gdLst>
                <a:gd name="T0" fmla="*/ 0 w 5410"/>
                <a:gd name="T1" fmla="*/ 0 h 1454"/>
                <a:gd name="T2" fmla="*/ 3498 w 5410"/>
                <a:gd name="T3" fmla="*/ 1454 h 1454"/>
                <a:gd name="T4" fmla="*/ 5410 w 5410"/>
                <a:gd name="T5" fmla="*/ 1454 h 14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10" h="1454">
                  <a:moveTo>
                    <a:pt x="0" y="0"/>
                  </a:moveTo>
                  <a:lnTo>
                    <a:pt x="3498" y="1454"/>
                  </a:lnTo>
                  <a:lnTo>
                    <a:pt x="5410" y="1454"/>
                  </a:lnTo>
                </a:path>
              </a:pathLst>
            </a:custGeom>
            <a:noFill/>
            <a:ln w="3175">
              <a:solidFill>
                <a:srgbClr val="C2CD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1"/>
            <p:cNvSpPr>
              <a:spLocks/>
            </p:cNvSpPr>
            <p:nvPr userDrawn="1"/>
          </p:nvSpPr>
          <p:spPr bwMode="auto">
            <a:xfrm>
              <a:off x="-274" y="1126"/>
              <a:ext cx="5424" cy="1250"/>
            </a:xfrm>
            <a:custGeom>
              <a:avLst/>
              <a:gdLst>
                <a:gd name="T0" fmla="*/ 0 w 5424"/>
                <a:gd name="T1" fmla="*/ 0 h 1250"/>
                <a:gd name="T2" fmla="*/ 3512 w 5424"/>
                <a:gd name="T3" fmla="*/ 1250 h 1250"/>
                <a:gd name="T4" fmla="*/ 5424 w 5424"/>
                <a:gd name="T5" fmla="*/ 1250 h 12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24" h="1250">
                  <a:moveTo>
                    <a:pt x="0" y="0"/>
                  </a:moveTo>
                  <a:lnTo>
                    <a:pt x="3512" y="1250"/>
                  </a:lnTo>
                  <a:lnTo>
                    <a:pt x="5424" y="1250"/>
                  </a:lnTo>
                </a:path>
              </a:pathLst>
            </a:custGeom>
            <a:noFill/>
            <a:ln w="3175">
              <a:solidFill>
                <a:srgbClr val="C2CD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22"/>
            <p:cNvSpPr>
              <a:spLocks/>
            </p:cNvSpPr>
            <p:nvPr userDrawn="1"/>
          </p:nvSpPr>
          <p:spPr bwMode="auto">
            <a:xfrm>
              <a:off x="-288" y="1380"/>
              <a:ext cx="5438" cy="1041"/>
            </a:xfrm>
            <a:custGeom>
              <a:avLst/>
              <a:gdLst>
                <a:gd name="T0" fmla="*/ 0 w 5438"/>
                <a:gd name="T1" fmla="*/ 0 h 1040"/>
                <a:gd name="T2" fmla="*/ 3526 w 5438"/>
                <a:gd name="T3" fmla="*/ 1040 h 1040"/>
                <a:gd name="T4" fmla="*/ 5438 w 5438"/>
                <a:gd name="T5" fmla="*/ 1040 h 10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38" h="1040">
                  <a:moveTo>
                    <a:pt x="0" y="0"/>
                  </a:moveTo>
                  <a:lnTo>
                    <a:pt x="3526" y="1040"/>
                  </a:lnTo>
                  <a:lnTo>
                    <a:pt x="5438" y="1040"/>
                  </a:lnTo>
                </a:path>
              </a:pathLst>
            </a:custGeom>
            <a:noFill/>
            <a:ln w="3175">
              <a:solidFill>
                <a:srgbClr val="C2CD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23"/>
            <p:cNvSpPr>
              <a:spLocks/>
            </p:cNvSpPr>
            <p:nvPr userDrawn="1"/>
          </p:nvSpPr>
          <p:spPr bwMode="auto">
            <a:xfrm>
              <a:off x="-280" y="1664"/>
              <a:ext cx="5430" cy="798"/>
            </a:xfrm>
            <a:custGeom>
              <a:avLst/>
              <a:gdLst>
                <a:gd name="T0" fmla="*/ 0 w 5430"/>
                <a:gd name="T1" fmla="*/ 0 h 798"/>
                <a:gd name="T2" fmla="*/ 3518 w 5430"/>
                <a:gd name="T3" fmla="*/ 798 h 798"/>
                <a:gd name="T4" fmla="*/ 5430 w 5430"/>
                <a:gd name="T5" fmla="*/ 798 h 7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30" h="798">
                  <a:moveTo>
                    <a:pt x="0" y="0"/>
                  </a:moveTo>
                  <a:lnTo>
                    <a:pt x="3518" y="798"/>
                  </a:lnTo>
                  <a:lnTo>
                    <a:pt x="5430" y="798"/>
                  </a:lnTo>
                </a:path>
              </a:pathLst>
            </a:custGeom>
            <a:noFill/>
            <a:ln w="3175">
              <a:solidFill>
                <a:srgbClr val="C2CD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24"/>
            <p:cNvSpPr>
              <a:spLocks/>
            </p:cNvSpPr>
            <p:nvPr userDrawn="1"/>
          </p:nvSpPr>
          <p:spPr bwMode="auto">
            <a:xfrm>
              <a:off x="-280" y="1950"/>
              <a:ext cx="5430" cy="556"/>
            </a:xfrm>
            <a:custGeom>
              <a:avLst/>
              <a:gdLst>
                <a:gd name="T0" fmla="*/ 0 w 5430"/>
                <a:gd name="T1" fmla="*/ 0 h 556"/>
                <a:gd name="T2" fmla="*/ 3514 w 5430"/>
                <a:gd name="T3" fmla="*/ 556 h 556"/>
                <a:gd name="T4" fmla="*/ 5430 w 5430"/>
                <a:gd name="T5" fmla="*/ 556 h 5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30" h="556">
                  <a:moveTo>
                    <a:pt x="0" y="0"/>
                  </a:moveTo>
                  <a:lnTo>
                    <a:pt x="3514" y="556"/>
                  </a:lnTo>
                  <a:lnTo>
                    <a:pt x="5430" y="556"/>
                  </a:lnTo>
                </a:path>
              </a:pathLst>
            </a:custGeom>
            <a:noFill/>
            <a:ln w="3175">
              <a:solidFill>
                <a:srgbClr val="C2CD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5"/>
            <p:cNvSpPr>
              <a:spLocks/>
            </p:cNvSpPr>
            <p:nvPr userDrawn="1"/>
          </p:nvSpPr>
          <p:spPr bwMode="auto">
            <a:xfrm>
              <a:off x="-268" y="2352"/>
              <a:ext cx="5418" cy="196"/>
            </a:xfrm>
            <a:custGeom>
              <a:avLst/>
              <a:gdLst>
                <a:gd name="T0" fmla="*/ 5418 w 5418"/>
                <a:gd name="T1" fmla="*/ 196 h 196"/>
                <a:gd name="T2" fmla="*/ 3506 w 5418"/>
                <a:gd name="T3" fmla="*/ 196 h 196"/>
                <a:gd name="T4" fmla="*/ 0 w 5418"/>
                <a:gd name="T5" fmla="*/ 0 h 1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18" h="196">
                  <a:moveTo>
                    <a:pt x="5418" y="196"/>
                  </a:moveTo>
                  <a:lnTo>
                    <a:pt x="3506" y="19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C2CD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D7F8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D7F8B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D7F8B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D7F8B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D7F8B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6D7F8B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6D7F8B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6D7F8B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6D7F8B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6D7F8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D7F8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6D7F8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6D7F8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7F8B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6D7F8B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6D7F8B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6D7F8B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6D7F8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590800"/>
            <a:ext cx="7543800" cy="8382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/>
            </a:r>
            <a:br>
              <a:rPr lang="en-US" altLang="en-US" sz="4800" smtClean="0"/>
            </a:br>
            <a:endParaRPr lang="en-US" altLang="en-US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51" name="Rectangle 3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1847619" y="5466044"/>
            <a:ext cx="2288652" cy="172756"/>
          </a:xfrm>
        </p:spPr>
        <p:txBody>
          <a:bodyPr/>
          <a:lstStyle/>
          <a:p>
            <a:pPr eaLnBrk="1" hangingPunct="1"/>
            <a:r>
              <a:rPr lang="en-US" altLang="en-US" sz="1400" b="1" i="1" dirty="0" smtClean="0">
                <a:latin typeface="Arial Narrow" pitchFamily="34" charset="0"/>
              </a:rPr>
              <a:t>What Transportation can be</a:t>
            </a:r>
            <a:endParaRPr lang="en-US" altLang="en-US" sz="2400" b="1" i="1" dirty="0" smtClean="0">
              <a:latin typeface="Arial Narrow" pitchFamily="34" charset="0"/>
            </a:endParaRPr>
          </a:p>
          <a:p>
            <a:pPr eaLnBrk="1" hangingPunct="1"/>
            <a:endParaRPr lang="en-US" altLang="en-US" sz="2400" b="1" i="1" dirty="0" smtClean="0"/>
          </a:p>
        </p:txBody>
      </p:sp>
      <p:pic>
        <p:nvPicPr>
          <p:cNvPr id="2052" name="Picture 8" descr="TranspoGroup_Logo_H_NO_RGB_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69843"/>
            <a:ext cx="2534745" cy="69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1"/>
          <p:cNvSpPr>
            <a:spLocks noChangeArrowheads="1"/>
          </p:cNvSpPr>
          <p:nvPr/>
        </p:nvSpPr>
        <p:spPr bwMode="auto">
          <a:xfrm>
            <a:off x="6553200" y="6172200"/>
            <a:ext cx="24384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38200" y="533400"/>
            <a:ext cx="7239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dirty="0" smtClean="0"/>
              <a:t>A Connected Vehicle World</a:t>
            </a:r>
          </a:p>
          <a:p>
            <a:pPr algn="r"/>
            <a:r>
              <a:rPr lang="en-US" dirty="0"/>
              <a:t>	</a:t>
            </a:r>
            <a:r>
              <a:rPr lang="en-US" sz="2000" dirty="0" smtClean="0"/>
              <a:t>- </a:t>
            </a:r>
            <a:r>
              <a:rPr lang="en-US" sz="2000" dirty="0" smtClean="0">
                <a:solidFill>
                  <a:srgbClr val="99C248"/>
                </a:solidFill>
              </a:rPr>
              <a:t>A look at the impact of deployment to the transportation practitioner</a:t>
            </a:r>
          </a:p>
          <a:p>
            <a:pPr algn="r"/>
            <a:endParaRPr lang="en-US" sz="2000" dirty="0"/>
          </a:p>
          <a:p>
            <a:pPr algn="r"/>
            <a:r>
              <a:rPr lang="en-US" sz="1800" dirty="0" smtClean="0"/>
              <a:t>Brian Burkhard, PE</a:t>
            </a:r>
          </a:p>
          <a:p>
            <a:pPr algn="r"/>
            <a:r>
              <a:rPr lang="en-US" sz="1800" dirty="0" smtClean="0"/>
              <a:t>Vice President</a:t>
            </a:r>
          </a:p>
          <a:p>
            <a:pPr algn="r"/>
            <a:r>
              <a:rPr lang="en-US" sz="1800" dirty="0" smtClean="0"/>
              <a:t>National ITS &amp; Northern California Practice Leader</a:t>
            </a:r>
          </a:p>
          <a:p>
            <a:pPr algn="r"/>
            <a:endParaRPr lang="en-US" sz="1800" dirty="0" smtClean="0"/>
          </a:p>
          <a:p>
            <a:pPr algn="r"/>
            <a:r>
              <a:rPr lang="en-US" sz="1800" dirty="0" smtClean="0"/>
              <a:t>Connected Vehicles Technology and Deployment – Impact to Transportation Agencies</a:t>
            </a:r>
            <a:endParaRPr lang="en-US" sz="1800" dirty="0"/>
          </a:p>
          <a:p>
            <a:pPr algn="r"/>
            <a:r>
              <a:rPr lang="en-US" sz="1800" dirty="0" smtClean="0"/>
              <a:t>– January 29, Rancho Cordova CA 95670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639763"/>
          </a:xfrm>
        </p:spPr>
        <p:txBody>
          <a:bodyPr/>
          <a:lstStyle/>
          <a:p>
            <a:r>
              <a:rPr lang="en-US" dirty="0" smtClean="0"/>
              <a:t>High-Level Deployment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57200" y="313037"/>
            <a:ext cx="8229600" cy="639763"/>
          </a:xfrm>
        </p:spPr>
        <p:txBody>
          <a:bodyPr/>
          <a:lstStyle/>
          <a:p>
            <a:r>
              <a:rPr lang="en-US" dirty="0" smtClean="0"/>
              <a:t>The physical settings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1413570"/>
            <a:ext cx="6934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Rural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Urban – Highway, intersection, corridor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Freight – Facility, parking, roadside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International Border Crossings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DOT Operations and Maintenance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Fee Payment</a:t>
            </a:r>
            <a:endParaRPr lang="en-US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57200" y="313037"/>
            <a:ext cx="8229600" cy="639763"/>
          </a:xfrm>
        </p:spPr>
        <p:txBody>
          <a:bodyPr/>
          <a:lstStyle/>
          <a:p>
            <a:r>
              <a:rPr lang="en-US" dirty="0" smtClean="0"/>
              <a:t>The impacts to infrastructure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1413570"/>
            <a:ext cx="6934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/>
              <a:t>Installation</a:t>
            </a:r>
            <a:endParaRPr lang="en-US" sz="40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/>
              <a:t>Location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/>
              <a:t>Density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/>
              <a:t>Connectivity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/>
              <a:t>Operations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/>
              <a:t>Maintenance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/>
              <a:t>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953885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6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953885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74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953885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30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953885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953885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3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953885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86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Common Considerations to Concepts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1000" spc="-20" dirty="0">
                <a:latin typeface="Arial"/>
                <a:ea typeface="Times New Roman"/>
                <a:cs typeface="Times New Roman"/>
              </a:rPr>
              <a:t>Architectures - Core System </a:t>
            </a: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and </a:t>
            </a:r>
            <a:r>
              <a:rPr lang="en-US" kern="1000" spc="-20" dirty="0">
                <a:latin typeface="Arial"/>
                <a:ea typeface="Times New Roman"/>
                <a:cs typeface="Times New Roman"/>
              </a:rPr>
              <a:t>the Connected Vehicle Reference Implementation Architecture (CVRIA)</a:t>
            </a:r>
            <a:endParaRPr lang="en-US" kern="1000" spc="-20" dirty="0" smtClean="0">
              <a:latin typeface="Arial"/>
              <a:ea typeface="Times New Roman"/>
              <a:cs typeface="Times New Roman"/>
            </a:endParaRPr>
          </a:p>
        </p:txBody>
      </p:sp>
      <p:pic>
        <p:nvPicPr>
          <p:cNvPr id="6" name="Picture 5" descr="System Level 3 Diagram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19400"/>
            <a:ext cx="6934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Different Perspective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988050" y="2135187"/>
            <a:ext cx="263525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3700" b="1" dirty="0">
                <a:solidFill>
                  <a:srgbClr val="13AFA4"/>
                </a:solidFill>
                <a:latin typeface="Arial" charset="0"/>
                <a:cs typeface="Arial" charset="0"/>
              </a:rPr>
              <a:t>Vehicle deaths per year</a:t>
            </a:r>
          </a:p>
          <a:p>
            <a:pPr eaLnBrk="1" hangingPunct="1">
              <a:buFont typeface="Arial" charset="0"/>
              <a:buNone/>
            </a:pPr>
            <a:endParaRPr lang="en-US" altLang="en-US" sz="26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sz="18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b="1" dirty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2049462"/>
            <a:ext cx="4379912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6352824" y="4394737"/>
            <a:ext cx="1680228" cy="64947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en-US" altLang="en-US" sz="3700" b="1" dirty="0" smtClean="0">
                <a:solidFill>
                  <a:srgbClr val="13AFA4"/>
                </a:solidFill>
                <a:latin typeface="Arial" charset="0"/>
                <a:cs typeface="Arial" charset="0"/>
              </a:rPr>
              <a:t>32,000</a:t>
            </a:r>
          </a:p>
          <a:p>
            <a:pPr eaLnBrk="1" hangingPunct="1">
              <a:buFont typeface="Arial" charset="0"/>
              <a:buNone/>
              <a:defRPr/>
            </a:pPr>
            <a:endParaRPr lang="en-US" altLang="en-US" sz="3700" b="1" dirty="0" smtClean="0">
              <a:solidFill>
                <a:srgbClr val="13AFA4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altLang="en-US" sz="2600" dirty="0" smtClean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altLang="en-US" sz="1800" dirty="0" smtClean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altLang="en-US" b="1" dirty="0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 bwMode="auto">
          <a:xfrm>
            <a:off x="227013" y="1311275"/>
            <a:ext cx="5435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3700" b="1" dirty="0">
                <a:solidFill>
                  <a:srgbClr val="13AFA4"/>
                </a:solidFill>
                <a:latin typeface="Arial" charset="0"/>
                <a:cs typeface="Arial" charset="0"/>
              </a:rPr>
              <a:t>1 fatal airline crash/day</a:t>
            </a:r>
          </a:p>
          <a:p>
            <a:pPr eaLnBrk="1" hangingPunct="1">
              <a:buFont typeface="Arial" charset="0"/>
              <a:buNone/>
            </a:pPr>
            <a:endParaRPr lang="en-US" altLang="en-US" sz="3700" b="1" dirty="0">
              <a:solidFill>
                <a:srgbClr val="13AFA4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sz="26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sz="18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b="1" dirty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 bwMode="auto">
          <a:xfrm>
            <a:off x="5348288" y="2779712"/>
            <a:ext cx="639762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3700" b="1" dirty="0">
                <a:solidFill>
                  <a:srgbClr val="13AFA4"/>
                </a:solidFill>
                <a:latin typeface="Arial" charset="0"/>
                <a:cs typeface="Arial" charset="0"/>
              </a:rPr>
              <a:t>=</a:t>
            </a:r>
          </a:p>
          <a:p>
            <a:pPr eaLnBrk="1" hangingPunct="1">
              <a:buFont typeface="Arial" charset="0"/>
              <a:buNone/>
            </a:pPr>
            <a:endParaRPr lang="en-US" altLang="en-US" sz="3700" b="1" dirty="0">
              <a:solidFill>
                <a:srgbClr val="13AFA4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sz="26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sz="18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b="1" dirty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9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Common Considerations to Concepts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25166"/>
            <a:ext cx="8682527" cy="520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4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095229"/>
              </p:ext>
            </p:extLst>
          </p:nvPr>
        </p:nvGraphicFramePr>
        <p:xfrm>
          <a:off x="1447800" y="2209800"/>
          <a:ext cx="6095999" cy="411480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600960"/>
                <a:gridCol w="1165013"/>
                <a:gridCol w="1165013"/>
                <a:gridCol w="1165013"/>
              </a:tblGrid>
              <a:tr h="2550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V2V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V2I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I2V</a:t>
                      </a:r>
                      <a:endParaRPr lang="en-US" sz="2000" dirty="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Basic Safety Message Part 1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Basic Safety Message Part 2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Emergency Vehicle Alert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Common Safety Request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Probe Vehicle Data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Signal Request Message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Roadside Alert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Traveler Information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MAP Data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Probe Data Management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Signal Phase and Timing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Signal State Message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NMEA Corrections</a:t>
                      </a:r>
                      <a:endParaRPr lang="en-US" sz="2000" dirty="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RTCM Corrections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 Narrow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en-US" sz="2000" dirty="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Common Considerations to Concepts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Standardized data/messages – SAE J2735</a:t>
            </a:r>
          </a:p>
        </p:txBody>
      </p:sp>
    </p:spTree>
    <p:extLst>
      <p:ext uri="{BB962C8B-B14F-4D97-AF65-F5344CB8AC3E}">
        <p14:creationId xmlns:p14="http://schemas.microsoft.com/office/powerpoint/2010/main" val="22031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Common Considerations to Concepts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V2I Communications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DSRC - Latency 5 – 100 </a:t>
            </a:r>
            <a:r>
              <a:rPr lang="en-US" kern="1000" spc="-20" dirty="0" err="1" smtClean="0">
                <a:latin typeface="Arial"/>
                <a:ea typeface="Times New Roman"/>
                <a:cs typeface="Times New Roman"/>
              </a:rPr>
              <a:t>mSec</a:t>
            </a:r>
            <a:endParaRPr lang="en-US" kern="1000" spc="-20" dirty="0" smtClean="0">
              <a:latin typeface="Arial"/>
              <a:ea typeface="Times New Roman"/>
              <a:cs typeface="Times New Roman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Cellular LTE - Latency 30 – 60 </a:t>
            </a:r>
            <a:r>
              <a:rPr lang="en-US" kern="1000" spc="-20" dirty="0" err="1" smtClean="0">
                <a:latin typeface="Arial"/>
                <a:ea typeface="Times New Roman"/>
                <a:cs typeface="Times New Roman"/>
              </a:rPr>
              <a:t>mSec</a:t>
            </a:r>
            <a:endParaRPr lang="en-US" kern="1000" spc="-20" dirty="0" smtClean="0">
              <a:latin typeface="Arial"/>
              <a:ea typeface="Times New Roman"/>
              <a:cs typeface="Times New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kern="1000" spc="-20" dirty="0" smtClean="0">
              <a:latin typeface="Arial"/>
              <a:ea typeface="Times New Roman"/>
              <a:cs typeface="Times New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kern="1000" spc="-20" dirty="0" smtClean="0">
              <a:latin typeface="Arial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08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ianb\Documents\ITS CA\2013-Annual meeting\presentation prep\simple-mobile-coverage-map-2814x1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35026"/>
            <a:ext cx="4953000" cy="293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Difficult to interpret at this 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Cellular vs. DSRC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Cellular 4G is advancing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LTE-direct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181350"/>
            <a:ext cx="2857500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181350"/>
            <a:ext cx="3160080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70" y="2677812"/>
            <a:ext cx="2619375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4848225" y="5410200"/>
            <a:ext cx="2619375" cy="53340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Common Considerations to Concepts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DSRC siting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7.5m max RSU height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Non-diversity, multi-path signal fade 200-300m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kern="1000" spc="-20" dirty="0" smtClean="0">
              <a:latin typeface="Arial"/>
              <a:ea typeface="Times New Roman"/>
              <a:cs typeface="Times New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kern="1000" spc="-20" dirty="0" smtClean="0">
              <a:latin typeface="Arial"/>
              <a:ea typeface="Times New Roman"/>
              <a:cs typeface="Times New Roman"/>
            </a:endParaRPr>
          </a:p>
        </p:txBody>
      </p:sp>
      <p:pic>
        <p:nvPicPr>
          <p:cNvPr id="4" name="Picture 3" descr="Multipath 2 Ray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57600"/>
            <a:ext cx="5943600" cy="151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838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Common Considerations to Concepts</a:t>
            </a:r>
            <a:endParaRPr lang="en-US" dirty="0"/>
          </a:p>
        </p:txBody>
      </p:sp>
      <p:pic>
        <p:nvPicPr>
          <p:cNvPr id="6" name="Picture 5" descr="Screen shot 2013-07-15 at 2.32.38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698119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Common Considerations to Concepts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1457" y="1295400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Hidden terminal (CSMA collision)</a:t>
            </a:r>
          </a:p>
          <a:p>
            <a:pPr lvl="1"/>
            <a:r>
              <a:rPr lang="en-US" sz="1050" dirty="0" smtClean="0"/>
              <a:t>Carrier Sense Multiple Access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sufficient </a:t>
            </a:r>
            <a:r>
              <a:rPr lang="en-US" dirty="0"/>
              <a:t>clear zone </a:t>
            </a:r>
            <a:r>
              <a:rPr lang="en-US" dirty="0" smtClean="0"/>
              <a:t>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RSEs </a:t>
            </a:r>
            <a:r>
              <a:rPr lang="en-US" dirty="0"/>
              <a:t>can hear each </a:t>
            </a:r>
            <a:r>
              <a:rPr lang="en-US" dirty="0" smtClean="0"/>
              <a:t>other</a:t>
            </a:r>
            <a:endParaRPr lang="en-US" dirty="0"/>
          </a:p>
        </p:txBody>
      </p:sp>
      <p:pic>
        <p:nvPicPr>
          <p:cNvPr id="5" name="Picture 4" descr="HiddenNod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884805"/>
            <a:ext cx="5210175" cy="366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376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Common Considerations to Concepts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1457" y="129540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Mapping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Mobility - Road network &amp;</a:t>
            </a:r>
            <a:r>
              <a:rPr lang="en-US" dirty="0"/>
              <a:t> geometric intersection description (GID) </a:t>
            </a:r>
            <a:r>
              <a:rPr lang="en-US" dirty="0" smtClean="0"/>
              <a:t>– 10 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85" y="2743200"/>
            <a:ext cx="5424722" cy="282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40841" y="327660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Safety - Dynamic, precise – 1 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Work zones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Lane specific</a:t>
            </a:r>
          </a:p>
        </p:txBody>
      </p:sp>
    </p:spTree>
    <p:extLst>
      <p:ext uri="{BB962C8B-B14F-4D97-AF65-F5344CB8AC3E}">
        <p14:creationId xmlns:p14="http://schemas.microsoft.com/office/powerpoint/2010/main" val="20863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639763"/>
          </a:xfrm>
        </p:spPr>
        <p:txBody>
          <a:bodyPr/>
          <a:lstStyle/>
          <a:p>
            <a:r>
              <a:rPr lang="en-US" dirty="0" smtClean="0"/>
              <a:t>Deployment Scenarios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Scenarios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Illustrate </a:t>
            </a:r>
            <a:r>
              <a:rPr lang="en-US" kern="1000" spc="-20" dirty="0">
                <a:latin typeface="Arial"/>
                <a:ea typeface="Times New Roman"/>
                <a:cs typeface="Times New Roman"/>
              </a:rPr>
              <a:t>how different </a:t>
            </a: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agencies </a:t>
            </a:r>
            <a:r>
              <a:rPr lang="en-US" kern="1000" spc="-20" dirty="0">
                <a:latin typeface="Arial"/>
                <a:ea typeface="Times New Roman"/>
                <a:cs typeface="Times New Roman"/>
              </a:rPr>
              <a:t>would approach deployment within their </a:t>
            </a: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jurisdictions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Based on agency interviews: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substantially engaged,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have </a:t>
            </a:r>
            <a:r>
              <a:rPr lang="en-US" kern="1000" spc="-20" dirty="0">
                <a:latin typeface="Arial"/>
                <a:ea typeface="Times New Roman"/>
                <a:cs typeface="Times New Roman"/>
              </a:rPr>
              <a:t>some level of deployment planned or in </a:t>
            </a: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place, 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no </a:t>
            </a:r>
            <a:r>
              <a:rPr lang="en-US" kern="1000" spc="-20" dirty="0">
                <a:latin typeface="Arial"/>
                <a:ea typeface="Times New Roman"/>
                <a:cs typeface="Times New Roman"/>
              </a:rPr>
              <a:t>experience </a:t>
            </a:r>
            <a:endParaRPr lang="en-US" kern="1000" spc="-20" dirty="0" smtClean="0">
              <a:latin typeface="Arial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31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we’ve done before</a:t>
            </a:r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484188" y="1003300"/>
            <a:ext cx="825817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2400" b="1" dirty="0">
                <a:solidFill>
                  <a:srgbClr val="13AFA4"/>
                </a:solidFill>
                <a:latin typeface="Arial" charset="0"/>
                <a:cs typeface="Arial" charset="0"/>
              </a:rPr>
              <a:t>Wide scale vehicle safety programs</a:t>
            </a:r>
          </a:p>
          <a:p>
            <a:pPr eaLnBrk="1" hangingPunct="1">
              <a:buFont typeface="Arial" charset="0"/>
              <a:buNone/>
            </a:pPr>
            <a:endParaRPr lang="en-US" altLang="en-US" sz="12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sz="12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sz="12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sz="12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altLang="en-US" sz="1200" dirty="0">
                <a:solidFill>
                  <a:srgbClr val="898989"/>
                </a:solidFill>
                <a:latin typeface="Arial" charset="0"/>
                <a:cs typeface="Arial" charset="0"/>
              </a:rPr>
              <a:t>Source: NHTSA</a:t>
            </a:r>
            <a:endParaRPr lang="en-US" altLang="en-US" sz="12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b="1" dirty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4963"/>
            <a:ext cx="91440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8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Base Scenario </a:t>
            </a:r>
            <a:br>
              <a:rPr lang="en-US" dirty="0" smtClean="0"/>
            </a:br>
            <a:r>
              <a:rPr lang="en-US" sz="1600" dirty="0" smtClean="0"/>
              <a:t>(assumptions/givens)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kern="1000" spc="-20" dirty="0" smtClean="0">
                <a:latin typeface="Arial"/>
                <a:ea typeface="Times New Roman"/>
                <a:cs typeface="Times New Roman"/>
              </a:rPr>
              <a:t>NHTSA decision to </a:t>
            </a:r>
            <a:r>
              <a:rPr lang="en-US" sz="2800" kern="1000" spc="-20" dirty="0">
                <a:latin typeface="Arial"/>
                <a:ea typeface="Times New Roman"/>
                <a:cs typeface="Times New Roman"/>
              </a:rPr>
              <a:t>pursue </a:t>
            </a:r>
            <a:r>
              <a:rPr lang="en-US" sz="2800" kern="1000" spc="-20" dirty="0" smtClean="0">
                <a:latin typeface="Arial"/>
                <a:ea typeface="Times New Roman"/>
                <a:cs typeface="Times New Roman"/>
              </a:rPr>
              <a:t>rulemaking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5850-5925 </a:t>
            </a:r>
            <a:r>
              <a:rPr lang="en-US" sz="2800" dirty="0"/>
              <a:t>MHz DSRC spectrum </a:t>
            </a:r>
            <a:r>
              <a:rPr lang="en-US" sz="2800" dirty="0" smtClean="0"/>
              <a:t>stays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Technical standards specify: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 smtClean="0"/>
              <a:t>DSRC </a:t>
            </a:r>
            <a:r>
              <a:rPr lang="en-US" sz="2800" dirty="0"/>
              <a:t>RSE form/fit/function </a:t>
            </a:r>
            <a:endParaRPr lang="en-US" sz="2800" dirty="0" smtClean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 smtClean="0"/>
              <a:t>OBE function</a:t>
            </a:r>
            <a:endParaRPr lang="en-US" sz="28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 smtClean="0"/>
              <a:t>interfaces </a:t>
            </a:r>
            <a:r>
              <a:rPr lang="en-US" sz="2800" dirty="0"/>
              <a:t>and messages between vehicles and </a:t>
            </a:r>
            <a:r>
              <a:rPr lang="en-US" sz="2800" dirty="0" smtClean="0"/>
              <a:t>infrastructure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/>
              <a:t>interfaces and messages between the roadside infrastructure and network information services.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65662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Base Scenario </a:t>
            </a:r>
            <a:br>
              <a:rPr lang="en-US" dirty="0" smtClean="0"/>
            </a:br>
            <a:r>
              <a:rPr lang="en-US" sz="1600" dirty="0" smtClean="0"/>
              <a:t>(assumptions/givens)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sz="2800" dirty="0" smtClean="0"/>
              <a:t>Automakers </a:t>
            </a:r>
            <a:r>
              <a:rPr lang="en-US" sz="2800" dirty="0"/>
              <a:t>and AASHTO </a:t>
            </a:r>
            <a:r>
              <a:rPr lang="en-US" sz="2800" dirty="0" smtClean="0"/>
              <a:t>agree on </a:t>
            </a:r>
            <a:r>
              <a:rPr lang="en-US" sz="2800" dirty="0"/>
              <a:t>a base set of </a:t>
            </a:r>
            <a:r>
              <a:rPr lang="en-US" sz="2800" dirty="0" smtClean="0"/>
              <a:t>capabilities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800" dirty="0" smtClean="0"/>
              <a:t>DSRC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 smtClean="0"/>
              <a:t>equipment </a:t>
            </a:r>
            <a:r>
              <a:rPr lang="en-US" sz="2800" dirty="0"/>
              <a:t>certification </a:t>
            </a:r>
            <a:r>
              <a:rPr lang="en-US" sz="2800" dirty="0" smtClean="0"/>
              <a:t>capabilities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 smtClean="0"/>
              <a:t>certified </a:t>
            </a:r>
            <a:r>
              <a:rPr lang="en-US" sz="2800" dirty="0"/>
              <a:t>RSEs in </a:t>
            </a:r>
            <a:r>
              <a:rPr lang="en-US" sz="2800" dirty="0" smtClean="0"/>
              <a:t>technical compliance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800" dirty="0" smtClean="0"/>
              <a:t>Security </a:t>
            </a:r>
            <a:r>
              <a:rPr lang="en-US" sz="2800" dirty="0"/>
              <a:t>Certificate Management System (SCMS) </a:t>
            </a:r>
            <a:r>
              <a:rPr lang="en-US" sz="2800" dirty="0" smtClean="0"/>
              <a:t>is available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800" dirty="0" smtClean="0"/>
              <a:t>4G </a:t>
            </a:r>
            <a:r>
              <a:rPr lang="en-US" sz="2800" dirty="0"/>
              <a:t>LTE services continue to </a:t>
            </a:r>
            <a:r>
              <a:rPr lang="en-US" sz="2800" dirty="0" smtClean="0"/>
              <a:t>expand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800" dirty="0" smtClean="0"/>
              <a:t>Current trend of automated vehicles continues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98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The Deployment Scenarios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24223116"/>
              </p:ext>
            </p:extLst>
          </p:nvPr>
        </p:nvGraphicFramePr>
        <p:xfrm>
          <a:off x="609600" y="1371600"/>
          <a:ext cx="7696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975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Urban Scenario Characteristics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066800"/>
            <a:ext cx="411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Highest traffic volume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Largest concentration of deployment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Greater interaction with existing ITS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MPO programming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Greatest ROI – higher value to P3</a:t>
            </a:r>
          </a:p>
          <a:p>
            <a:endParaRPr lang="en-US" sz="2800" dirty="0"/>
          </a:p>
        </p:txBody>
      </p:sp>
      <p:pic>
        <p:nvPicPr>
          <p:cNvPr id="2050" name="Picture 2" descr="C:\Users\brianb\Documents\Collateral material\Presentations\201312- for IEEE\las-vegas-traff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rianb\Documents\Collateral material\Presentations\201312- for IEEE\its nev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rianb\Documents\Collateral material\Presentations\201312- for IEEE\streetligh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0"/>
            <a:ext cx="3124200" cy="20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9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Urban Scenario Applications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1219200"/>
            <a:ext cx="6096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Origin-Destination</a:t>
            </a:r>
            <a:endParaRPr lang="en-US" sz="2800" dirty="0"/>
          </a:p>
          <a:p>
            <a:pPr lvl="0"/>
            <a:r>
              <a:rPr lang="en-US" sz="2800" dirty="0" smtClean="0"/>
              <a:t>ATM</a:t>
            </a:r>
            <a:endParaRPr lang="en-US" sz="2800" dirty="0"/>
          </a:p>
          <a:p>
            <a:pPr lvl="0"/>
            <a:r>
              <a:rPr lang="en-US" sz="2800" dirty="0" smtClean="0"/>
              <a:t>ATMS</a:t>
            </a:r>
            <a:endParaRPr lang="en-US" sz="2800" dirty="0"/>
          </a:p>
          <a:p>
            <a:pPr lvl="0"/>
            <a:r>
              <a:rPr lang="en-US" sz="2800" dirty="0"/>
              <a:t>Motorist Advisories and Warnings </a:t>
            </a:r>
            <a:endParaRPr lang="en-US" sz="2800" dirty="0" smtClean="0"/>
          </a:p>
          <a:p>
            <a:pPr lvl="0"/>
            <a:r>
              <a:rPr lang="en-US" sz="2800" dirty="0" smtClean="0"/>
              <a:t>Multimodal ITS</a:t>
            </a:r>
            <a:endParaRPr lang="en-US" sz="2800" dirty="0"/>
          </a:p>
          <a:p>
            <a:pPr lvl="0"/>
            <a:r>
              <a:rPr lang="en-US" sz="2800" dirty="0" smtClean="0"/>
              <a:t>Arterial </a:t>
            </a:r>
            <a:r>
              <a:rPr lang="en-US" sz="2800" dirty="0"/>
              <a:t>Management and Operations</a:t>
            </a:r>
          </a:p>
          <a:p>
            <a:pPr lvl="0"/>
            <a:r>
              <a:rPr lang="en-US" sz="2800" dirty="0"/>
              <a:t>Advanced Signal Operations</a:t>
            </a:r>
          </a:p>
          <a:p>
            <a:pPr lvl="0"/>
            <a:r>
              <a:rPr lang="en-US" sz="2800" dirty="0" smtClean="0"/>
              <a:t>Dynamic </a:t>
            </a:r>
            <a:r>
              <a:rPr lang="en-US" sz="2800" dirty="0"/>
              <a:t>Transit Operations </a:t>
            </a:r>
            <a:endParaRPr lang="en-US" sz="2800" dirty="0" smtClean="0"/>
          </a:p>
          <a:p>
            <a:pPr lvl="0"/>
            <a:r>
              <a:rPr lang="en-US" sz="2800" dirty="0" smtClean="0"/>
              <a:t>Eco-Signal Operations</a:t>
            </a:r>
            <a:endParaRPr lang="en-US" sz="2800" dirty="0"/>
          </a:p>
          <a:p>
            <a:pPr lvl="0"/>
            <a:r>
              <a:rPr lang="en-US" sz="2800" dirty="0"/>
              <a:t>Dynamic Eco-Routing </a:t>
            </a:r>
          </a:p>
          <a:p>
            <a:pPr lvl="0"/>
            <a:r>
              <a:rPr lang="en-US" sz="2800" dirty="0" smtClean="0"/>
              <a:t>Dynamic </a:t>
            </a:r>
            <a:r>
              <a:rPr lang="en-US" sz="2800" dirty="0"/>
              <a:t>Multimodal </a:t>
            </a:r>
            <a:r>
              <a:rPr lang="en-US" sz="2800" dirty="0" smtClean="0"/>
              <a:t>Operations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88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Rural Scenario Characteristics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More rural roadway and accounts for highest fatalities</a:t>
            </a:r>
          </a:p>
          <a:p>
            <a:pPr lvl="0"/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172541"/>
              </p:ext>
            </p:extLst>
          </p:nvPr>
        </p:nvGraphicFramePr>
        <p:xfrm>
          <a:off x="1295400" y="2209800"/>
          <a:ext cx="6934200" cy="3124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400"/>
                <a:gridCol w="1016000"/>
                <a:gridCol w="1155700"/>
                <a:gridCol w="1155700"/>
                <a:gridCol w="1155700"/>
                <a:gridCol w="1155700"/>
              </a:tblGrid>
              <a:tr h="29332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0" spc="-20" dirty="0">
                          <a:effectLst/>
                        </a:rPr>
                        <a:t>Road Ownership</a:t>
                      </a:r>
                      <a:endParaRPr lang="en-US" sz="1200" kern="1000" spc="-2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0" spc="-20">
                          <a:effectLst/>
                        </a:rPr>
                        <a:t>Public Road Length, miles (1)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0" spc="-20">
                          <a:effectLst/>
                        </a:rPr>
                        <a:t>Vehicle Miles Traveled, millions (2)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0" spc="-20">
                          <a:effectLst/>
                        </a:rPr>
                        <a:t>Category</a:t>
                      </a:r>
                      <a:br>
                        <a:rPr lang="en-US" sz="1600" kern="1000" spc="-20">
                          <a:effectLst/>
                        </a:rPr>
                      </a:br>
                      <a:r>
                        <a:rPr lang="en-US" sz="1600" kern="1000" spc="-20">
                          <a:effectLst/>
                        </a:rPr>
                        <a:t>Average Daily Traffic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08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0" spc="-20">
                          <a:effectLst/>
                        </a:rPr>
                        <a:t>Federal Aid Highway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0" spc="-20" dirty="0">
                          <a:effectLst/>
                        </a:rPr>
                        <a:t>Non-Federal Aid</a:t>
                      </a:r>
                      <a:endParaRPr lang="en-US" sz="1200" kern="1000" spc="-2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0" spc="-20">
                          <a:effectLst/>
                        </a:rPr>
                        <a:t>Total Length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60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Rural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681,116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2,300,797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2,981,913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974,038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895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Small Urban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66,889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134,188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201,077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 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 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Urbanized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249,942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496,493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746,435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 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 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Total Urban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316,831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630,681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947,511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1,972,094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5702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55654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Total Rural and Urban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997,947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2,931,478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3,929,425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>
                          <a:effectLst/>
                        </a:rPr>
                        <a:t>2,946,131</a:t>
                      </a:r>
                      <a:endParaRPr lang="en-US" sz="1200" kern="1000" spc="-2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0" spc="-20" dirty="0">
                          <a:effectLst/>
                        </a:rPr>
                        <a:t>2054</a:t>
                      </a:r>
                      <a:endParaRPr lang="en-US" sz="1200" kern="1000" spc="-2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3000" y="56388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FHWA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899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ianb\Documents\Collateral material\Presentations\201312- for IEEE\511 deploy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86554"/>
            <a:ext cx="3657600" cy="23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Rural Scenario Characteristics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533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Most likely statewide deployment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Connected </a:t>
            </a:r>
            <a:r>
              <a:rPr lang="en-US" sz="2800" dirty="0"/>
              <a:t>v</a:t>
            </a:r>
            <a:r>
              <a:rPr lang="en-US" sz="2800" dirty="0" smtClean="0"/>
              <a:t>ehicle capabilities addresses limitations with traditional ITS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Lower # of RSE interactions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Cellular favored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Lower ROI</a:t>
            </a:r>
            <a:endParaRPr lang="en-US" sz="2800" dirty="0"/>
          </a:p>
        </p:txBody>
      </p:sp>
      <p:pic>
        <p:nvPicPr>
          <p:cNvPr id="3075" name="Picture 3" descr="C:\Users\brianb\Documents\Collateral material\Presentations\201312- for IEEE\Indiana-rural-ro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1955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Rural Scenario Applications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371600"/>
            <a:ext cx="624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Motorist Advisories and Warnings </a:t>
            </a:r>
            <a:endParaRPr lang="en-US" sz="2800" dirty="0" smtClean="0"/>
          </a:p>
          <a:p>
            <a:pPr lvl="0"/>
            <a:r>
              <a:rPr lang="en-US" sz="2800" dirty="0" smtClean="0"/>
              <a:t>Stop </a:t>
            </a:r>
            <a:r>
              <a:rPr lang="en-US" sz="2800" dirty="0"/>
              <a:t>Sign Assist</a:t>
            </a:r>
          </a:p>
          <a:p>
            <a:pPr lvl="0"/>
            <a:r>
              <a:rPr lang="en-US" sz="2800" dirty="0"/>
              <a:t>Intersection Violation Warnings</a:t>
            </a:r>
          </a:p>
          <a:p>
            <a:pPr lvl="0"/>
            <a:r>
              <a:rPr lang="en-US" sz="2800" dirty="0"/>
              <a:t>Reduced Speed Work Zone Warnings</a:t>
            </a:r>
          </a:p>
          <a:p>
            <a:pPr lvl="0"/>
            <a:endParaRPr lang="en-US" sz="2800" dirty="0" smtClean="0"/>
          </a:p>
          <a:p>
            <a:pPr lvl="0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46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Multi-State Corridor Scenario Characteristics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545464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High passenger or commercial vehicle travel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Increased VMT &amp; interstate </a:t>
            </a:r>
            <a:r>
              <a:rPr lang="en-US" sz="2800" dirty="0"/>
              <a:t>delay </a:t>
            </a:r>
            <a:endParaRPr lang="en-US" sz="2800" dirty="0" smtClean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Congestion </a:t>
            </a:r>
            <a:r>
              <a:rPr lang="en-US" sz="2800" dirty="0"/>
              <a:t>without offsetting </a:t>
            </a:r>
            <a:r>
              <a:rPr lang="en-US" sz="2800" dirty="0" smtClean="0"/>
              <a:t>capacity</a:t>
            </a:r>
            <a:endParaRPr lang="en-US" sz="2800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High fuel </a:t>
            </a:r>
            <a:r>
              <a:rPr lang="en-US" sz="2800" dirty="0"/>
              <a:t>consumption and </a:t>
            </a:r>
            <a:r>
              <a:rPr lang="en-US" sz="2800" dirty="0" smtClean="0"/>
              <a:t>GHG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Challenges </a:t>
            </a:r>
            <a:r>
              <a:rPr lang="en-US" sz="2800" dirty="0"/>
              <a:t>in coordinated </a:t>
            </a:r>
            <a:r>
              <a:rPr lang="en-US" sz="2800" dirty="0" smtClean="0"/>
              <a:t>response </a:t>
            </a:r>
            <a:r>
              <a:rPr lang="en-US" sz="2800" dirty="0"/>
              <a:t>to </a:t>
            </a:r>
            <a:r>
              <a:rPr lang="en-US" sz="2800" dirty="0" smtClean="0"/>
              <a:t>incidents</a:t>
            </a:r>
            <a:endParaRPr lang="en-US" sz="2800" dirty="0"/>
          </a:p>
          <a:p>
            <a:pPr lvl="0"/>
            <a:endParaRPr lang="en-US" sz="2800" dirty="0"/>
          </a:p>
        </p:txBody>
      </p:sp>
      <p:pic>
        <p:nvPicPr>
          <p:cNvPr id="4098" name="Picture 2" descr="C:\Users\brianb\Documents\Collateral material\Presentations\201312- for IEEE\95 corrid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930023" cy="36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rianb\Documents\Collateral material\Presentations\201312- for IEEE\reduce gh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315200" y="3524670"/>
            <a:ext cx="16764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Multi-State Corridor Scenario Applications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413570"/>
            <a:ext cx="7162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Same as urban/rural</a:t>
            </a:r>
          </a:p>
          <a:p>
            <a:pPr lvl="0"/>
            <a:r>
              <a:rPr lang="en-US" sz="2800" dirty="0" smtClean="0"/>
              <a:t>Truck </a:t>
            </a:r>
            <a:r>
              <a:rPr lang="en-US" sz="2800" dirty="0"/>
              <a:t>e-permitting verification and </a:t>
            </a:r>
            <a:r>
              <a:rPr lang="en-US" sz="2800" dirty="0" smtClean="0"/>
              <a:t>roadside inspection</a:t>
            </a:r>
            <a:endParaRPr lang="en-US" sz="2800" dirty="0"/>
          </a:p>
          <a:p>
            <a:pPr lvl="0"/>
            <a:r>
              <a:rPr lang="en-US" sz="2800" dirty="0"/>
              <a:t>Truck e-screening and virtual weigh </a:t>
            </a:r>
            <a:r>
              <a:rPr lang="en-US" sz="2800" dirty="0" smtClean="0"/>
              <a:t>stations</a:t>
            </a:r>
            <a:endParaRPr lang="en-US" sz="2800" dirty="0"/>
          </a:p>
          <a:p>
            <a:pPr lvl="0"/>
            <a:r>
              <a:rPr lang="en-US" sz="2800" dirty="0"/>
              <a:t>Smart truck </a:t>
            </a:r>
            <a:r>
              <a:rPr lang="en-US" sz="2800" dirty="0" smtClean="0"/>
              <a:t>parking</a:t>
            </a:r>
            <a:endParaRPr lang="en-US" sz="2800" dirty="0"/>
          </a:p>
          <a:p>
            <a:pPr lvl="0"/>
            <a:r>
              <a:rPr lang="en-US" sz="2800" dirty="0"/>
              <a:t>Enhanced maintenance decision support systems </a:t>
            </a:r>
            <a:endParaRPr lang="en-US" sz="2800" dirty="0" smtClean="0"/>
          </a:p>
          <a:p>
            <a:pPr lvl="0"/>
            <a:r>
              <a:rPr lang="en-US" sz="2800" dirty="0" smtClean="0"/>
              <a:t>Work </a:t>
            </a:r>
            <a:r>
              <a:rPr lang="en-US" sz="2800" dirty="0"/>
              <a:t>zone traveler </a:t>
            </a:r>
            <a:r>
              <a:rPr lang="en-US" sz="2800" dirty="0" smtClean="0"/>
              <a:t>information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818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could do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484188" y="1003300"/>
            <a:ext cx="825817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defTabSz="457200" eaLnBrk="1" hangingPunct="1">
              <a:buFont typeface="Arial" charset="0"/>
              <a:buNone/>
            </a:pPr>
            <a:r>
              <a:rPr lang="en-US" altLang="en-US" sz="2400" b="1" dirty="0">
                <a:solidFill>
                  <a:srgbClr val="13AFA4"/>
                </a:solidFill>
                <a:latin typeface="Arial" charset="0"/>
                <a:cs typeface="Arial" charset="0"/>
              </a:rPr>
              <a:t>What connected vehicles </a:t>
            </a:r>
            <a:r>
              <a:rPr lang="en-US" altLang="en-US" sz="2400" b="1" dirty="0" smtClean="0">
                <a:solidFill>
                  <a:srgbClr val="13AFA4"/>
                </a:solidFill>
                <a:latin typeface="Arial" charset="0"/>
                <a:cs typeface="Arial" charset="0"/>
              </a:rPr>
              <a:t>could </a:t>
            </a:r>
            <a:r>
              <a:rPr lang="en-US" altLang="en-US" sz="2400" b="1" dirty="0">
                <a:solidFill>
                  <a:srgbClr val="13AFA4"/>
                </a:solidFill>
                <a:latin typeface="Arial" charset="0"/>
                <a:cs typeface="Arial" charset="0"/>
              </a:rPr>
              <a:t>do. . </a:t>
            </a:r>
            <a:endParaRPr lang="en-US" altLang="en-US" b="1" dirty="0">
              <a:solidFill>
                <a:srgbClr val="13AFA4"/>
              </a:solidFill>
              <a:latin typeface="Arial" charset="0"/>
              <a:cs typeface="Arial" charset="0"/>
            </a:endParaRPr>
          </a:p>
          <a:p>
            <a:pPr defTabSz="457200" eaLnBrk="1" hangingPunct="1">
              <a:buFont typeface="Arial" charset="0"/>
              <a:buNone/>
            </a:pPr>
            <a:r>
              <a:rPr lang="en-US" altLang="en-US" sz="1200" dirty="0">
                <a:solidFill>
                  <a:srgbClr val="898989"/>
                </a:solidFill>
                <a:latin typeface="Arial" charset="0"/>
                <a:cs typeface="Arial" charset="0"/>
              </a:rPr>
              <a:t>“. . .address </a:t>
            </a:r>
            <a:r>
              <a:rPr lang="en-US" altLang="en-US" sz="2800" b="1" i="1" u="sng" dirty="0">
                <a:solidFill>
                  <a:srgbClr val="898989"/>
                </a:solidFill>
                <a:latin typeface="Arial" charset="0"/>
                <a:cs typeface="Arial" charset="0"/>
              </a:rPr>
              <a:t>80%</a:t>
            </a:r>
            <a:r>
              <a:rPr lang="en-US" altLang="en-US" sz="1200" dirty="0">
                <a:solidFill>
                  <a:srgbClr val="898989"/>
                </a:solidFill>
                <a:latin typeface="Arial" charset="0"/>
                <a:cs typeface="Arial" charset="0"/>
              </a:rPr>
              <a:t> of non-impaired crash scenarios.”</a:t>
            </a:r>
            <a:endParaRPr lang="en-US" altLang="en-US" sz="1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defTabSz="457200" eaLnBrk="1" hangingPunct="1">
              <a:buFont typeface="Arial" charset="0"/>
              <a:buNone/>
            </a:pPr>
            <a:endParaRPr lang="en-US" altLang="en-US" sz="12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defTabSz="457200" eaLnBrk="1" hangingPunct="1">
              <a:buFont typeface="Arial" charset="0"/>
              <a:buNone/>
            </a:pPr>
            <a:endParaRPr lang="en-US" altLang="en-US" sz="1200" dirty="0">
              <a:solidFill>
                <a:srgbClr val="898989"/>
              </a:solidFill>
              <a:latin typeface="Arial" charset="0"/>
              <a:cs typeface="Arial" charset="0"/>
            </a:endParaRPr>
          </a:p>
          <a:p>
            <a:pPr defTabSz="457200" eaLnBrk="1" hangingPunct="1">
              <a:buFont typeface="Arial" charset="0"/>
              <a:buNone/>
            </a:pPr>
            <a:r>
              <a:rPr lang="en-US" altLang="en-US" sz="1200" dirty="0">
                <a:solidFill>
                  <a:srgbClr val="898989"/>
                </a:solidFill>
                <a:latin typeface="Arial" charset="0"/>
                <a:cs typeface="Arial" charset="0"/>
              </a:rPr>
              <a:t>Source: NHTSA</a:t>
            </a:r>
            <a:endParaRPr lang="en-US" altLang="en-US" sz="1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defTabSz="457200" eaLnBrk="1" hangingPunct="1">
              <a:buFont typeface="Arial" charset="0"/>
              <a:buNone/>
            </a:pPr>
            <a:endParaRPr lang="en-US" altLang="en-US" b="1" dirty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4963"/>
            <a:ext cx="91440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Point Star 7"/>
          <p:cNvSpPr/>
          <p:nvPr/>
        </p:nvSpPr>
        <p:spPr>
          <a:xfrm>
            <a:off x="7434648" y="-627062"/>
            <a:ext cx="298450" cy="261938"/>
          </a:xfrm>
          <a:prstGeom prst="star5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Bent-Up Arrow 9"/>
          <p:cNvSpPr/>
          <p:nvPr/>
        </p:nvSpPr>
        <p:spPr>
          <a:xfrm>
            <a:off x="3289300" y="-111125"/>
            <a:ext cx="5016500" cy="2922588"/>
          </a:xfrm>
          <a:prstGeom prst="bentUp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A new trend could be in the making.</a:t>
            </a:r>
          </a:p>
        </p:txBody>
      </p:sp>
    </p:spTree>
    <p:extLst>
      <p:ext uri="{BB962C8B-B14F-4D97-AF65-F5344CB8AC3E}">
        <p14:creationId xmlns:p14="http://schemas.microsoft.com/office/powerpoint/2010/main" val="31202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DOT System O&amp;M Scenario Characteristics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Small spheres of deployment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Can offer alternative to legacy systems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Fleets = 1.5% of vehicles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Light vehicles as probes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Heavy vehicles as customized use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Operations </a:t>
            </a:r>
            <a:r>
              <a:rPr lang="en-US" sz="2800" dirty="0" err="1" smtClean="0"/>
              <a:t>vs</a:t>
            </a:r>
            <a:r>
              <a:rPr lang="en-US" sz="2800" dirty="0" smtClean="0"/>
              <a:t> capital focus</a:t>
            </a:r>
            <a:endParaRPr lang="en-US" sz="2800" dirty="0"/>
          </a:p>
        </p:txBody>
      </p:sp>
      <p:pic>
        <p:nvPicPr>
          <p:cNvPr id="5122" name="Picture 2" descr="C:\Users\brianb\Documents\Collateral material\Presentations\201312- for IEEE\tmc las veg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83044"/>
            <a:ext cx="3048000" cy="228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rianb\Documents\Collateral material\Presentations\201312- for IEEE\fs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49256"/>
            <a:ext cx="2838450" cy="212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2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DOT System O&amp;M Scenario Applications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Enhanced Maintenance Decision Support System </a:t>
            </a:r>
          </a:p>
          <a:p>
            <a:pPr lvl="1"/>
            <a:r>
              <a:rPr lang="en-US" sz="2800" dirty="0"/>
              <a:t>Winter road treatment and snow plowing </a:t>
            </a:r>
          </a:p>
          <a:p>
            <a:pPr lvl="1"/>
            <a:r>
              <a:rPr lang="en-US" sz="2800" dirty="0"/>
              <a:t>Non-winter maintenance </a:t>
            </a:r>
            <a:endParaRPr lang="en-US" sz="2800" dirty="0" smtClean="0"/>
          </a:p>
          <a:p>
            <a:pPr lvl="0"/>
            <a:r>
              <a:rPr lang="en-US" sz="2800" dirty="0" smtClean="0"/>
              <a:t>Information </a:t>
            </a:r>
            <a:r>
              <a:rPr lang="en-US" sz="2800" dirty="0"/>
              <a:t>for Maintenance and Fleet Management Systems </a:t>
            </a:r>
            <a:endParaRPr lang="en-US" sz="2800" dirty="0" smtClean="0"/>
          </a:p>
          <a:p>
            <a:pPr lvl="0"/>
            <a:r>
              <a:rPr lang="en-US" sz="2800" dirty="0" smtClean="0"/>
              <a:t>Probe-based </a:t>
            </a:r>
            <a:r>
              <a:rPr lang="en-US" sz="2800" dirty="0"/>
              <a:t>Pavement Maintenance </a:t>
            </a:r>
          </a:p>
          <a:p>
            <a:pPr lvl="0"/>
            <a:r>
              <a:rPr lang="en-US" sz="2800" dirty="0"/>
              <a:t>Work Zone Traveler Information </a:t>
            </a:r>
            <a:endParaRPr lang="en-US" dirty="0"/>
          </a:p>
          <a:p>
            <a:pPr lvl="0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85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CVO &amp; Freight Scenario Characteristics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50768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Truck traffic expected to increase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High enforcement need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High communication need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Existing RFID technology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Connected vehicle can significantly reduce costs</a:t>
            </a:r>
            <a:endParaRPr lang="en-US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High private interest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Good pilot candidate</a:t>
            </a:r>
            <a:endParaRPr lang="en-US" sz="2800" dirty="0"/>
          </a:p>
        </p:txBody>
      </p:sp>
      <p:pic>
        <p:nvPicPr>
          <p:cNvPr id="6146" name="Picture 2" descr="C:\Users\brianb\Documents\Collateral material\Presentations\201312- for IEEE\truck traff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47800"/>
            <a:ext cx="2851049" cy="213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rianb\Documents\Collateral material\Presentations\201312- for IEEE\rf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848617" cy="214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21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International  Border Crossing Scenario Characteristics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543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All have bottlenecks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Impediment to economic competitiveness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Top 5 handle 25% of US Int’l </a:t>
            </a:r>
            <a:r>
              <a:rPr lang="en-US" sz="2800" dirty="0" err="1" smtClean="0"/>
              <a:t>Merch</a:t>
            </a:r>
            <a:r>
              <a:rPr lang="en-US" sz="2800" dirty="0" smtClean="0"/>
              <a:t> Trade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Legacy communication infrastructure helpful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Demand management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Federal funding required</a:t>
            </a:r>
            <a:endParaRPr lang="en-US" sz="2800" dirty="0"/>
          </a:p>
        </p:txBody>
      </p:sp>
      <p:pic>
        <p:nvPicPr>
          <p:cNvPr id="7170" name="Picture 2" descr="C:\Users\brianb\Documents\Collateral material\Presentations\201312- for IEEE\border cross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00400"/>
            <a:ext cx="304165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53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ched Right Arrow 5"/>
          <p:cNvSpPr/>
          <p:nvPr/>
        </p:nvSpPr>
        <p:spPr>
          <a:xfrm>
            <a:off x="137318" y="1731170"/>
            <a:ext cx="9144000" cy="2743200"/>
          </a:xfrm>
          <a:prstGeom prst="notchedRightArrow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-76200" y="1436688"/>
            <a:ext cx="1583532" cy="1077912"/>
          </a:xfrm>
          <a:custGeom>
            <a:avLst/>
            <a:gdLst>
              <a:gd name="connsiteX0" fmla="*/ 0 w 1316012"/>
              <a:gd name="connsiteY0" fmla="*/ 0 h 2743200"/>
              <a:gd name="connsiteX1" fmla="*/ 1316012 w 1316012"/>
              <a:gd name="connsiteY1" fmla="*/ 0 h 2743200"/>
              <a:gd name="connsiteX2" fmla="*/ 1316012 w 1316012"/>
              <a:gd name="connsiteY2" fmla="*/ 2743200 h 2743200"/>
              <a:gd name="connsiteX3" fmla="*/ 0 w 1316012"/>
              <a:gd name="connsiteY3" fmla="*/ 2743200 h 2743200"/>
              <a:gd name="connsiteX4" fmla="*/ 0 w 1316012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012" h="2743200">
                <a:moveTo>
                  <a:pt x="0" y="0"/>
                </a:moveTo>
                <a:lnTo>
                  <a:pt x="1316012" y="0"/>
                </a:lnTo>
                <a:lnTo>
                  <a:pt x="1316012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/>
              <a:t>Expanding the field</a:t>
            </a:r>
          </a:p>
        </p:txBody>
      </p:sp>
      <p:sp>
        <p:nvSpPr>
          <p:cNvPr id="8" name="Oval 7"/>
          <p:cNvSpPr/>
          <p:nvPr/>
        </p:nvSpPr>
        <p:spPr>
          <a:xfrm>
            <a:off x="454684" y="2759869"/>
            <a:ext cx="685800" cy="685800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1140618" y="3788568"/>
            <a:ext cx="2078038" cy="2743200"/>
          </a:xfrm>
          <a:custGeom>
            <a:avLst/>
            <a:gdLst>
              <a:gd name="connsiteX0" fmla="*/ 0 w 1316012"/>
              <a:gd name="connsiteY0" fmla="*/ 0 h 2743200"/>
              <a:gd name="connsiteX1" fmla="*/ 1316012 w 1316012"/>
              <a:gd name="connsiteY1" fmla="*/ 0 h 2743200"/>
              <a:gd name="connsiteX2" fmla="*/ 1316012 w 1316012"/>
              <a:gd name="connsiteY2" fmla="*/ 2743200 h 2743200"/>
              <a:gd name="connsiteX3" fmla="*/ 0 w 1316012"/>
              <a:gd name="connsiteY3" fmla="*/ 2743200 h 2743200"/>
              <a:gd name="connsiteX4" fmla="*/ 0 w 1316012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012" h="2743200">
                <a:moveTo>
                  <a:pt x="0" y="0"/>
                </a:moveTo>
                <a:lnTo>
                  <a:pt x="1316012" y="0"/>
                </a:lnTo>
                <a:lnTo>
                  <a:pt x="1316012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99568" tIns="99568" rIns="99568" bIns="99568" spcCol="1270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/>
              <a:t>Taking solutions to market</a:t>
            </a:r>
          </a:p>
        </p:txBody>
      </p:sp>
      <p:sp>
        <p:nvSpPr>
          <p:cNvPr id="11" name="Oval 10"/>
          <p:cNvSpPr/>
          <p:nvPr/>
        </p:nvSpPr>
        <p:spPr>
          <a:xfrm>
            <a:off x="1836498" y="2759869"/>
            <a:ext cx="685800" cy="685800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120479"/>
              <a:satOff val="-2520"/>
              <a:lumOff val="14021"/>
              <a:alphaOff val="0"/>
            </a:schemeClr>
          </a:fillRef>
          <a:effectRef idx="2">
            <a:schemeClr val="accent1">
              <a:shade val="50000"/>
              <a:hueOff val="120479"/>
              <a:satOff val="-2520"/>
              <a:lumOff val="14021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3218311" y="2759869"/>
            <a:ext cx="685800" cy="685800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240958"/>
              <a:satOff val="-5040"/>
              <a:lumOff val="28042"/>
              <a:alphaOff val="0"/>
            </a:schemeClr>
          </a:fillRef>
          <a:effectRef idx="2">
            <a:schemeClr val="accent1">
              <a:shade val="50000"/>
              <a:hueOff val="240958"/>
              <a:satOff val="-5040"/>
              <a:lumOff val="28042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 12"/>
          <p:cNvSpPr/>
          <p:nvPr/>
        </p:nvSpPr>
        <p:spPr>
          <a:xfrm>
            <a:off x="4191793" y="3788568"/>
            <a:ext cx="1501775" cy="2743200"/>
          </a:xfrm>
          <a:custGeom>
            <a:avLst/>
            <a:gdLst>
              <a:gd name="connsiteX0" fmla="*/ 0 w 1316012"/>
              <a:gd name="connsiteY0" fmla="*/ 0 h 2743200"/>
              <a:gd name="connsiteX1" fmla="*/ 1316012 w 1316012"/>
              <a:gd name="connsiteY1" fmla="*/ 0 h 2743200"/>
              <a:gd name="connsiteX2" fmla="*/ 1316012 w 1316012"/>
              <a:gd name="connsiteY2" fmla="*/ 2743200 h 2743200"/>
              <a:gd name="connsiteX3" fmla="*/ 0 w 1316012"/>
              <a:gd name="connsiteY3" fmla="*/ 2743200 h 2743200"/>
              <a:gd name="connsiteX4" fmla="*/ 0 w 1316012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012" h="2743200">
                <a:moveTo>
                  <a:pt x="0" y="0"/>
                </a:moveTo>
                <a:lnTo>
                  <a:pt x="1316012" y="0"/>
                </a:lnTo>
                <a:lnTo>
                  <a:pt x="1316012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8016" tIns="128016" rIns="128016" bIns="128016" spcCol="1270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/>
              <a:t>Growing to reach demand</a:t>
            </a:r>
          </a:p>
        </p:txBody>
      </p:sp>
      <p:sp>
        <p:nvSpPr>
          <p:cNvPr id="14" name="Oval 13"/>
          <p:cNvSpPr/>
          <p:nvPr/>
        </p:nvSpPr>
        <p:spPr>
          <a:xfrm>
            <a:off x="4600124" y="2759869"/>
            <a:ext cx="685800" cy="685800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361437"/>
              <a:satOff val="-7560"/>
              <a:lumOff val="42063"/>
              <a:alphaOff val="0"/>
            </a:schemeClr>
          </a:fillRef>
          <a:effectRef idx="2">
            <a:schemeClr val="accent1">
              <a:shade val="50000"/>
              <a:hueOff val="361437"/>
              <a:satOff val="-7560"/>
              <a:lumOff val="42063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>
            <a:off x="5279693" y="-326232"/>
            <a:ext cx="2145672" cy="2743200"/>
          </a:xfrm>
          <a:custGeom>
            <a:avLst/>
            <a:gdLst>
              <a:gd name="connsiteX0" fmla="*/ 0 w 1316012"/>
              <a:gd name="connsiteY0" fmla="*/ 0 h 2743200"/>
              <a:gd name="connsiteX1" fmla="*/ 1316012 w 1316012"/>
              <a:gd name="connsiteY1" fmla="*/ 0 h 2743200"/>
              <a:gd name="connsiteX2" fmla="*/ 1316012 w 1316012"/>
              <a:gd name="connsiteY2" fmla="*/ 2743200 h 2743200"/>
              <a:gd name="connsiteX3" fmla="*/ 0 w 1316012"/>
              <a:gd name="connsiteY3" fmla="*/ 2743200 h 2743200"/>
              <a:gd name="connsiteX4" fmla="*/ 0 w 1316012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012" h="2743200">
                <a:moveTo>
                  <a:pt x="0" y="0"/>
                </a:moveTo>
                <a:lnTo>
                  <a:pt x="1316012" y="0"/>
                </a:lnTo>
                <a:lnTo>
                  <a:pt x="1316012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13792" tIns="113792" rIns="113792" bIns="113792" spcCol="1270" anchor="b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/>
              <a:t>70% </a:t>
            </a:r>
            <a:r>
              <a:rPr lang="en-US" sz="2000" dirty="0" smtClean="0"/>
              <a:t>market – road configuration changes</a:t>
            </a:r>
            <a:endParaRPr lang="en-US" sz="2000" dirty="0"/>
          </a:p>
        </p:txBody>
      </p:sp>
      <p:sp>
        <p:nvSpPr>
          <p:cNvPr id="16" name="Oval 15"/>
          <p:cNvSpPr/>
          <p:nvPr/>
        </p:nvSpPr>
        <p:spPr>
          <a:xfrm>
            <a:off x="5981937" y="2759869"/>
            <a:ext cx="685800" cy="685800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240958"/>
              <a:satOff val="-5040"/>
              <a:lumOff val="28042"/>
              <a:alphaOff val="0"/>
            </a:schemeClr>
          </a:fillRef>
          <a:effectRef idx="2">
            <a:schemeClr val="accent1">
              <a:shade val="50000"/>
              <a:hueOff val="240958"/>
              <a:satOff val="-5040"/>
              <a:lumOff val="28042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 16"/>
          <p:cNvSpPr/>
          <p:nvPr/>
        </p:nvSpPr>
        <p:spPr>
          <a:xfrm>
            <a:off x="6952456" y="3788568"/>
            <a:ext cx="1508125" cy="2743200"/>
          </a:xfrm>
          <a:custGeom>
            <a:avLst/>
            <a:gdLst>
              <a:gd name="connsiteX0" fmla="*/ 0 w 1316012"/>
              <a:gd name="connsiteY0" fmla="*/ 0 h 2743200"/>
              <a:gd name="connsiteX1" fmla="*/ 1316012 w 1316012"/>
              <a:gd name="connsiteY1" fmla="*/ 0 h 2743200"/>
              <a:gd name="connsiteX2" fmla="*/ 1316012 w 1316012"/>
              <a:gd name="connsiteY2" fmla="*/ 2743200 h 2743200"/>
              <a:gd name="connsiteX3" fmla="*/ 0 w 1316012"/>
              <a:gd name="connsiteY3" fmla="*/ 2743200 h 2743200"/>
              <a:gd name="connsiteX4" fmla="*/ 0 w 1316012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012" h="2743200">
                <a:moveTo>
                  <a:pt x="0" y="0"/>
                </a:moveTo>
                <a:lnTo>
                  <a:pt x="1316012" y="0"/>
                </a:lnTo>
                <a:lnTo>
                  <a:pt x="1316012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13792" tIns="113792" rIns="113792" bIns="113792" spcCol="1270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/>
              <a:t>Connected vehicles everywhere</a:t>
            </a:r>
          </a:p>
        </p:txBody>
      </p:sp>
      <p:sp>
        <p:nvSpPr>
          <p:cNvPr id="18" name="Oval 17"/>
          <p:cNvSpPr/>
          <p:nvPr/>
        </p:nvSpPr>
        <p:spPr>
          <a:xfrm>
            <a:off x="7363751" y="2759869"/>
            <a:ext cx="685800" cy="685800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120479"/>
              <a:satOff val="-2520"/>
              <a:lumOff val="14021"/>
              <a:alphaOff val="0"/>
            </a:schemeClr>
          </a:fillRef>
          <a:effectRef idx="2">
            <a:schemeClr val="accent1">
              <a:shade val="50000"/>
              <a:hueOff val="120479"/>
              <a:satOff val="-2520"/>
              <a:lumOff val="14021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245268" y="2886868"/>
            <a:ext cx="784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2015-2019   2020-2023         2023          2024-2029         2029              2030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932230" y="228600"/>
            <a:ext cx="355417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00" b="1" dirty="0">
                <a:solidFill>
                  <a:srgbClr val="13AFA4"/>
                </a:solidFill>
                <a:latin typeface="Arial" charset="0"/>
                <a:cs typeface="Arial" charset="0"/>
              </a:rPr>
              <a:t>Looking ahead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4818" y="4836318"/>
            <a:ext cx="2590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Source: AASTHO</a:t>
            </a:r>
            <a:endParaRPr lang="en-US" sz="3200" kern="0" dirty="0">
              <a:solidFill>
                <a:srgbClr val="000000"/>
              </a:solidFill>
            </a:endParaRPr>
          </a:p>
        </p:txBody>
      </p:sp>
      <p:pic>
        <p:nvPicPr>
          <p:cNvPr id="22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68" y="3648868"/>
            <a:ext cx="2039938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eform 22"/>
          <p:cNvSpPr/>
          <p:nvPr/>
        </p:nvSpPr>
        <p:spPr>
          <a:xfrm>
            <a:off x="2590800" y="1670844"/>
            <a:ext cx="1828800" cy="767556"/>
          </a:xfrm>
          <a:custGeom>
            <a:avLst/>
            <a:gdLst>
              <a:gd name="connsiteX0" fmla="*/ 0 w 1316012"/>
              <a:gd name="connsiteY0" fmla="*/ 0 h 2743200"/>
              <a:gd name="connsiteX1" fmla="*/ 1316012 w 1316012"/>
              <a:gd name="connsiteY1" fmla="*/ 0 h 2743200"/>
              <a:gd name="connsiteX2" fmla="*/ 1316012 w 1316012"/>
              <a:gd name="connsiteY2" fmla="*/ 2743200 h 2743200"/>
              <a:gd name="connsiteX3" fmla="*/ 0 w 1316012"/>
              <a:gd name="connsiteY3" fmla="*/ 2743200 h 2743200"/>
              <a:gd name="connsiteX4" fmla="*/ 0 w 1316012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012" h="2743200">
                <a:moveTo>
                  <a:pt x="0" y="0"/>
                </a:moveTo>
                <a:lnTo>
                  <a:pt x="1316012" y="0"/>
                </a:lnTo>
                <a:lnTo>
                  <a:pt x="1316012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85344" spcCol="1270" anchor="b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/>
              <a:t>30% market</a:t>
            </a:r>
          </a:p>
        </p:txBody>
      </p:sp>
    </p:spTree>
    <p:extLst>
      <p:ext uri="{BB962C8B-B14F-4D97-AF65-F5344CB8AC3E}">
        <p14:creationId xmlns:p14="http://schemas.microsoft.com/office/powerpoint/2010/main" val="22259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ianb\Documents\Collateral material\Presentations\201312- for IEEE\us road syst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00622"/>
            <a:ext cx="4648200" cy="291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837"/>
            <a:ext cx="8229600" cy="639763"/>
          </a:xfrm>
        </p:spPr>
        <p:txBody>
          <a:bodyPr/>
          <a:lstStyle/>
          <a:p>
            <a:pPr lvl="0"/>
            <a:r>
              <a:rPr lang="en-US" dirty="0" smtClean="0"/>
              <a:t>Final step in study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Create a national blueprint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3494782"/>
            <a:ext cx="678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Bigger considerations: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NHTSA – yes vs. no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Public, private, P3 investment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Specific fed funding in T-bill?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2" descr="C:\Users\brianb\Documents\ITS CA\2013-Annual meeting\presentation prep\nhtsa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2209800" cy="124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63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1847619" y="5466044"/>
            <a:ext cx="2288652" cy="172756"/>
          </a:xfrm>
        </p:spPr>
        <p:txBody>
          <a:bodyPr/>
          <a:lstStyle/>
          <a:p>
            <a:pPr eaLnBrk="1" hangingPunct="1"/>
            <a:r>
              <a:rPr lang="en-US" altLang="en-US" sz="1400" b="1" i="1" dirty="0" smtClean="0">
                <a:latin typeface="Arial Narrow" pitchFamily="34" charset="0"/>
              </a:rPr>
              <a:t>What Transportation can be</a:t>
            </a:r>
            <a:endParaRPr lang="en-US" altLang="en-US" sz="2400" b="1" i="1" dirty="0" smtClean="0">
              <a:latin typeface="Arial Narrow" pitchFamily="34" charset="0"/>
            </a:endParaRPr>
          </a:p>
          <a:p>
            <a:pPr eaLnBrk="1" hangingPunct="1"/>
            <a:endParaRPr lang="en-US" altLang="en-US" sz="2400" b="1" i="1" dirty="0" smtClean="0"/>
          </a:p>
        </p:txBody>
      </p:sp>
      <p:pic>
        <p:nvPicPr>
          <p:cNvPr id="2052" name="Picture 8" descr="TranspoGroup_Logo_H_NO_RGB_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69843"/>
            <a:ext cx="2534745" cy="69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1"/>
          <p:cNvSpPr>
            <a:spLocks noChangeArrowheads="1"/>
          </p:cNvSpPr>
          <p:nvPr/>
        </p:nvSpPr>
        <p:spPr bwMode="auto">
          <a:xfrm>
            <a:off x="6553200" y="6172200"/>
            <a:ext cx="24384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38200" y="3743044"/>
            <a:ext cx="7239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dirty="0"/>
          </a:p>
          <a:p>
            <a:pPr algn="r"/>
            <a:r>
              <a:rPr lang="en-US" sz="1800" dirty="0" smtClean="0"/>
              <a:t>Brian Burkhard, PE</a:t>
            </a:r>
          </a:p>
          <a:p>
            <a:pPr algn="r"/>
            <a:r>
              <a:rPr lang="en-US" sz="1800" dirty="0" smtClean="0"/>
              <a:t>Brian.burkhard@transpogroup.com</a:t>
            </a:r>
          </a:p>
          <a:p>
            <a:pPr algn="r"/>
            <a:r>
              <a:rPr lang="en-US" sz="1800" dirty="0" smtClean="0"/>
              <a:t>(415) 747-1008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2438400" y="1600200"/>
            <a:ext cx="563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http://ssom.transportation.org/Pages/Connected-Vehicles.aspx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239000" cy="110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1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the Safety Pilot</a:t>
            </a:r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7434648" y="-627062"/>
            <a:ext cx="298450" cy="261938"/>
          </a:xfrm>
          <a:prstGeom prst="star5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484188" y="1330325"/>
            <a:ext cx="825817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b="1">
                <a:solidFill>
                  <a:srgbClr val="13AFA4"/>
                </a:solidFill>
                <a:latin typeface="Arial" charset="0"/>
                <a:cs typeface="Arial" charset="0"/>
              </a:rPr>
              <a:t>“. . .This research should bring</a:t>
            </a:r>
          </a:p>
          <a:p>
            <a:pPr eaLnBrk="1" hangingPunct="1">
              <a:buFont typeface="Arial" charset="0"/>
              <a:buNone/>
            </a:pPr>
            <a:r>
              <a:rPr lang="en-US" altLang="en-US" b="1">
                <a:solidFill>
                  <a:srgbClr val="13AFA4"/>
                </a:solidFill>
                <a:latin typeface="Arial" charset="0"/>
                <a:cs typeface="Arial" charset="0"/>
              </a:rPr>
              <a:t>us a step closer to what could be the next</a:t>
            </a:r>
          </a:p>
          <a:p>
            <a:pPr eaLnBrk="1" hangingPunct="1">
              <a:buFont typeface="Arial" charset="0"/>
              <a:buNone/>
            </a:pPr>
            <a:r>
              <a:rPr lang="en-US" altLang="en-US" b="1">
                <a:solidFill>
                  <a:srgbClr val="13AFA4"/>
                </a:solidFill>
                <a:latin typeface="Arial" charset="0"/>
                <a:cs typeface="Arial" charset="0"/>
              </a:rPr>
              <a:t>major safety breakthrough.”</a:t>
            </a:r>
          </a:p>
          <a:p>
            <a:pPr eaLnBrk="1" hangingPunct="1">
              <a:buFont typeface="Arial" charset="0"/>
              <a:buNone/>
            </a:pPr>
            <a:endParaRPr lang="en-US" altLang="en-US" b="1">
              <a:solidFill>
                <a:srgbClr val="13AFA4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altLang="en-US" b="1">
                <a:solidFill>
                  <a:srgbClr val="13AFA4"/>
                </a:solidFill>
                <a:latin typeface="Arial" charset="0"/>
                <a:cs typeface="Arial" charset="0"/>
              </a:rPr>
              <a:t>—Ray LaHood</a:t>
            </a:r>
            <a:endParaRPr lang="en-US" altLang="en-US" b="1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282950"/>
            <a:ext cx="16891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6" y="762000"/>
            <a:ext cx="6927181" cy="412277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Deployment Plan</a:t>
            </a:r>
            <a:endParaRPr lang="en-US" dirty="0"/>
          </a:p>
        </p:txBody>
      </p:sp>
      <p:sp>
        <p:nvSpPr>
          <p:cNvPr id="6" name="Line Callout 2 (Border and Accent Bar) 5"/>
          <p:cNvSpPr/>
          <p:nvPr/>
        </p:nvSpPr>
        <p:spPr>
          <a:xfrm>
            <a:off x="4572000" y="4267200"/>
            <a:ext cx="3657600" cy="16002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498"/>
              <a:gd name="adj6" fmla="val -24006"/>
            </a:avLst>
          </a:prstGeom>
          <a:solidFill>
            <a:srgbClr val="99C2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Future regulatory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Part of New Car Assessment Program (higher safety ratings)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More research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No-go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472028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USDOT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0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33400"/>
            <a:ext cx="3657600" cy="1600200"/>
          </a:xfrm>
          <a:prstGeom prst="rect">
            <a:avLst/>
          </a:prstGeom>
          <a:solidFill>
            <a:srgbClr val="99C2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FFFF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Future </a:t>
            </a:r>
            <a:r>
              <a:rPr lang="en-US" sz="1800" dirty="0">
                <a:solidFill>
                  <a:srgbClr val="FFFFFF"/>
                </a:solidFill>
              </a:rPr>
              <a:t>regulatory action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Part of New Car Assessment Program (higher safety ratings)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More research needed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No-go</a:t>
            </a:r>
            <a:endParaRPr lang="en-US" sz="1400" dirty="0">
              <a:solidFill>
                <a:srgbClr val="FFFFFF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817343" y="3814864"/>
            <a:ext cx="322305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6D7F8B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D7F8B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D7F8B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D7F8B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6D7F8B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6D7F8B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6D7F8B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6D7F8B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6D7F8B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en-US" kern="0" dirty="0" smtClean="0">
                <a:solidFill>
                  <a:schemeClr val="tx1"/>
                </a:solidFill>
              </a:rPr>
              <a:t>National Connected Vehicle Field Infrastructure Footprint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2590800"/>
            <a:ext cx="57054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>
            <a:off x="3048000" y="1524000"/>
            <a:ext cx="2286000" cy="1676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97" y="3048000"/>
            <a:ext cx="2590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449859"/>
            <a:ext cx="4876800" cy="1828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FFFF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Justification for and value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What is needed to realize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High level concepts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Engage select agencies for strategies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Create scenario templates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Phased implementation</a:t>
            </a:r>
            <a:endParaRPr lang="en-US" sz="1400" dirty="0">
              <a:solidFill>
                <a:srgbClr val="FFFFFF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2590800" cy="7620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78892" y="306859"/>
            <a:ext cx="54977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6D7F8B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D7F8B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D7F8B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D7F8B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6D7F8B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6D7F8B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6D7F8B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6D7F8B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6D7F8B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en-US" kern="0" dirty="0" smtClean="0">
                <a:solidFill>
                  <a:schemeClr val="tx1"/>
                </a:solidFill>
              </a:rPr>
              <a:t>National Connected Vehicle Field Infrastructure Footprint Analysis</a:t>
            </a:r>
          </a:p>
        </p:txBody>
      </p:sp>
      <p:sp>
        <p:nvSpPr>
          <p:cNvPr id="6" name="Down Arrow 5"/>
          <p:cNvSpPr/>
          <p:nvPr/>
        </p:nvSpPr>
        <p:spPr>
          <a:xfrm>
            <a:off x="3505200" y="3429000"/>
            <a:ext cx="2286000" cy="1676400"/>
          </a:xfrm>
          <a:prstGeom prst="down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609600" y="5105400"/>
            <a:ext cx="8229600" cy="639763"/>
          </a:xfrm>
        </p:spPr>
        <p:txBody>
          <a:bodyPr/>
          <a:lstStyle/>
          <a:p>
            <a:r>
              <a:rPr lang="en-US" dirty="0" smtClean="0"/>
              <a:t>Impact to practitioner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57200" y="313037"/>
            <a:ext cx="8229600" cy="639763"/>
          </a:xfrm>
        </p:spPr>
        <p:txBody>
          <a:bodyPr/>
          <a:lstStyle/>
          <a:p>
            <a:r>
              <a:rPr lang="en-US" dirty="0" smtClean="0"/>
              <a:t>Major Study Focal Points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1413570"/>
            <a:ext cx="693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High-Level Deployment Concepts </a:t>
            </a:r>
            <a:r>
              <a:rPr lang="en-US" dirty="0" smtClean="0"/>
              <a:t>– creates big picture in various settings, common technical considerations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Deployment Scenarios </a:t>
            </a:r>
            <a:r>
              <a:rPr lang="en-US" dirty="0" smtClean="0"/>
              <a:t>– describes specific </a:t>
            </a: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build outs by agency of application sets </a:t>
            </a:r>
            <a:r>
              <a:rPr lang="en-US" kern="1000" spc="-20" dirty="0">
                <a:latin typeface="Arial"/>
                <a:ea typeface="Times New Roman"/>
                <a:cs typeface="Times New Roman"/>
              </a:rPr>
              <a:t>(or coalition) </a:t>
            </a:r>
            <a:r>
              <a:rPr lang="en-US" kern="1000" spc="-20" dirty="0" smtClean="0">
                <a:latin typeface="Arial"/>
                <a:ea typeface="Times New Roman"/>
                <a:cs typeface="Times New Roman"/>
              </a:rPr>
              <a:t>in various contexts, a base scenario, and gaps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6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9538</TotalTime>
  <Words>1077</Words>
  <Application>Microsoft Office PowerPoint</Application>
  <PresentationFormat>On-screen Show (4:3)</PresentationFormat>
  <Paragraphs>381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 </vt:lpstr>
      <vt:lpstr>A Different Perspective</vt:lpstr>
      <vt:lpstr>What we’ve done before</vt:lpstr>
      <vt:lpstr>What we could do</vt:lpstr>
      <vt:lpstr>The Importance of the Safety Pilot</vt:lpstr>
      <vt:lpstr>The Deployment Plan</vt:lpstr>
      <vt:lpstr>PowerPoint Presentation</vt:lpstr>
      <vt:lpstr>Impact to practitioner</vt:lpstr>
      <vt:lpstr>Major Study Focal Points</vt:lpstr>
      <vt:lpstr>High-Level Deployment Concepts</vt:lpstr>
      <vt:lpstr>The physical settings</vt:lpstr>
      <vt:lpstr>The impacts to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Considerations to Concepts</vt:lpstr>
      <vt:lpstr>Common Considerations to Concepts</vt:lpstr>
      <vt:lpstr>Common Considerations to Concepts</vt:lpstr>
      <vt:lpstr>Common Considerations to Concepts</vt:lpstr>
      <vt:lpstr>Difficult to interpret at this time</vt:lpstr>
      <vt:lpstr>Common Considerations to Concepts</vt:lpstr>
      <vt:lpstr>Common Considerations to Concepts</vt:lpstr>
      <vt:lpstr>Common Considerations to Concepts</vt:lpstr>
      <vt:lpstr>Common Considerations to Concepts</vt:lpstr>
      <vt:lpstr>Deployment Scenarios</vt:lpstr>
      <vt:lpstr>Scenarios</vt:lpstr>
      <vt:lpstr>Base Scenario  (assumptions/givens)</vt:lpstr>
      <vt:lpstr>Base Scenario  (assumptions/givens)</vt:lpstr>
      <vt:lpstr>The Deployment Scenarios</vt:lpstr>
      <vt:lpstr>Urban Scenario Characteristics</vt:lpstr>
      <vt:lpstr>Urban Scenario Applications</vt:lpstr>
      <vt:lpstr>Rural Scenario Characteristics</vt:lpstr>
      <vt:lpstr>Rural Scenario Characteristics</vt:lpstr>
      <vt:lpstr>Rural Scenario Applications</vt:lpstr>
      <vt:lpstr>Multi-State Corridor Scenario Characteristics</vt:lpstr>
      <vt:lpstr>Multi-State Corridor Scenario Applications</vt:lpstr>
      <vt:lpstr>DOT System O&amp;M Scenario Characteristics</vt:lpstr>
      <vt:lpstr>DOT System O&amp;M Scenario Applications</vt:lpstr>
      <vt:lpstr>CVO &amp; Freight Scenario Characteristics</vt:lpstr>
      <vt:lpstr>International  Border Crossing Scenario Characteristics</vt:lpstr>
      <vt:lpstr>PowerPoint Presentation</vt:lpstr>
      <vt:lpstr>Final step in study</vt:lpstr>
      <vt:lpstr>PowerPoint Presentation</vt:lpstr>
    </vt:vector>
  </TitlesOfParts>
  <Company>The Transpo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Connected Vehicle World</dc:title>
  <dc:creator>Brian Burkhard</dc:creator>
  <cp:lastModifiedBy>Brian Burkhard</cp:lastModifiedBy>
  <cp:revision>237</cp:revision>
  <dcterms:created xsi:type="dcterms:W3CDTF">2008-03-12T15:33:17Z</dcterms:created>
  <dcterms:modified xsi:type="dcterms:W3CDTF">2014-01-29T00:22:21Z</dcterms:modified>
</cp:coreProperties>
</file>