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1" r:id="rId2"/>
    <p:sldMasterId id="2147483663"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1" r:id="rId12"/>
    <p:sldMasterId id="2147483683" r:id="rId13"/>
    <p:sldMasterId id="2147483685" r:id="rId14"/>
    <p:sldMasterId id="2147483687" r:id="rId15"/>
    <p:sldMasterId id="2147483689" r:id="rId16"/>
    <p:sldMasterId id="2147483691" r:id="rId17"/>
    <p:sldMasterId id="2147483693" r:id="rId18"/>
    <p:sldMasterId id="2147483695" r:id="rId19"/>
    <p:sldMasterId id="2147483697" r:id="rId20"/>
    <p:sldMasterId id="2147483699" r:id="rId21"/>
    <p:sldMasterId id="2147483701" r:id="rId22"/>
    <p:sldMasterId id="2147483703" r:id="rId23"/>
    <p:sldMasterId id="2147483705" r:id="rId24"/>
    <p:sldMasterId id="2147483707" r:id="rId25"/>
    <p:sldMasterId id="2147483709" r:id="rId26"/>
    <p:sldMasterId id="2147483711" r:id="rId27"/>
    <p:sldMasterId id="2147483713" r:id="rId28"/>
    <p:sldMasterId id="2147483715" r:id="rId29"/>
    <p:sldMasterId id="2147483717" r:id="rId30"/>
    <p:sldMasterId id="2147483719" r:id="rId31"/>
    <p:sldMasterId id="2147483721" r:id="rId32"/>
    <p:sldMasterId id="2147483723" r:id="rId33"/>
    <p:sldMasterId id="2147483725" r:id="rId34"/>
    <p:sldMasterId id="2147483727" r:id="rId35"/>
    <p:sldMasterId id="2147483729" r:id="rId36"/>
    <p:sldMasterId id="2147483731" r:id="rId37"/>
    <p:sldMasterId id="2147483733" r:id="rId38"/>
    <p:sldMasterId id="2147483735" r:id="rId39"/>
    <p:sldMasterId id="2147483737" r:id="rId40"/>
    <p:sldMasterId id="2147483739" r:id="rId41"/>
    <p:sldMasterId id="2147483741" r:id="rId42"/>
    <p:sldMasterId id="2147483743" r:id="rId43"/>
    <p:sldMasterId id="2147483745" r:id="rId44"/>
    <p:sldMasterId id="2147483747" r:id="rId45"/>
  </p:sldMasterIdLst>
  <p:notesMasterIdLst>
    <p:notesMasterId r:id="rId96"/>
  </p:notesMasterIdLst>
  <p:handoutMasterIdLst>
    <p:handoutMasterId r:id="rId97"/>
  </p:handoutMasterIdLst>
  <p:sldIdLst>
    <p:sldId id="258" r:id="rId46"/>
    <p:sldId id="263" r:id="rId47"/>
    <p:sldId id="269" r:id="rId48"/>
    <p:sldId id="268" r:id="rId49"/>
    <p:sldId id="324" r:id="rId50"/>
    <p:sldId id="326" r:id="rId51"/>
    <p:sldId id="272" r:id="rId52"/>
    <p:sldId id="277" r:id="rId53"/>
    <p:sldId id="283" r:id="rId54"/>
    <p:sldId id="285" r:id="rId55"/>
    <p:sldId id="289" r:id="rId56"/>
    <p:sldId id="296" r:id="rId57"/>
    <p:sldId id="297" r:id="rId58"/>
    <p:sldId id="301" r:id="rId59"/>
    <p:sldId id="305" r:id="rId60"/>
    <p:sldId id="306" r:id="rId61"/>
    <p:sldId id="307" r:id="rId62"/>
    <p:sldId id="308" r:id="rId63"/>
    <p:sldId id="309" r:id="rId64"/>
    <p:sldId id="310" r:id="rId65"/>
    <p:sldId id="311" r:id="rId66"/>
    <p:sldId id="313" r:id="rId67"/>
    <p:sldId id="315" r:id="rId68"/>
    <p:sldId id="316" r:id="rId69"/>
    <p:sldId id="317" r:id="rId70"/>
    <p:sldId id="318" r:id="rId71"/>
    <p:sldId id="319" r:id="rId72"/>
    <p:sldId id="320" r:id="rId73"/>
    <p:sldId id="321" r:id="rId74"/>
    <p:sldId id="322"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Lst>
  <p:sldSz cx="9144000" cy="6858000" type="screen4x3"/>
  <p:notesSz cx="9601200" cy="7315200"/>
  <p:defaultTextStyle>
    <a:defPPr>
      <a:defRPr lang="en-US"/>
    </a:defPPr>
    <a:lvl1pPr algn="l" rtl="0" fontAlgn="base">
      <a:spcBef>
        <a:spcPct val="0"/>
      </a:spcBef>
      <a:spcAft>
        <a:spcPct val="0"/>
      </a:spcAft>
      <a:defRPr sz="1700" kern="1200">
        <a:solidFill>
          <a:schemeClr val="tx1"/>
        </a:solidFill>
        <a:latin typeface="Georgia" charset="0"/>
        <a:ea typeface="ＭＳ Ｐゴシック" charset="0"/>
        <a:cs typeface="+mn-cs"/>
      </a:defRPr>
    </a:lvl1pPr>
    <a:lvl2pPr marL="457200" algn="l" rtl="0" fontAlgn="base">
      <a:spcBef>
        <a:spcPct val="0"/>
      </a:spcBef>
      <a:spcAft>
        <a:spcPct val="0"/>
      </a:spcAft>
      <a:defRPr sz="1700" kern="1200">
        <a:solidFill>
          <a:schemeClr val="tx1"/>
        </a:solidFill>
        <a:latin typeface="Georgia" charset="0"/>
        <a:ea typeface="ＭＳ Ｐゴシック" charset="0"/>
        <a:cs typeface="+mn-cs"/>
      </a:defRPr>
    </a:lvl2pPr>
    <a:lvl3pPr marL="914400" algn="l" rtl="0" fontAlgn="base">
      <a:spcBef>
        <a:spcPct val="0"/>
      </a:spcBef>
      <a:spcAft>
        <a:spcPct val="0"/>
      </a:spcAft>
      <a:defRPr sz="1700" kern="1200">
        <a:solidFill>
          <a:schemeClr val="tx1"/>
        </a:solidFill>
        <a:latin typeface="Georgia" charset="0"/>
        <a:ea typeface="ＭＳ Ｐゴシック" charset="0"/>
        <a:cs typeface="+mn-cs"/>
      </a:defRPr>
    </a:lvl3pPr>
    <a:lvl4pPr marL="1371600" algn="l" rtl="0" fontAlgn="base">
      <a:spcBef>
        <a:spcPct val="0"/>
      </a:spcBef>
      <a:spcAft>
        <a:spcPct val="0"/>
      </a:spcAft>
      <a:defRPr sz="1700" kern="1200">
        <a:solidFill>
          <a:schemeClr val="tx1"/>
        </a:solidFill>
        <a:latin typeface="Georgia" charset="0"/>
        <a:ea typeface="ＭＳ Ｐゴシック" charset="0"/>
        <a:cs typeface="+mn-cs"/>
      </a:defRPr>
    </a:lvl4pPr>
    <a:lvl5pPr marL="1828800" algn="l" rtl="0" fontAlgn="base">
      <a:spcBef>
        <a:spcPct val="0"/>
      </a:spcBef>
      <a:spcAft>
        <a:spcPct val="0"/>
      </a:spcAft>
      <a:defRPr sz="1700" kern="1200">
        <a:solidFill>
          <a:schemeClr val="tx1"/>
        </a:solidFill>
        <a:latin typeface="Georgia" charset="0"/>
        <a:ea typeface="ＭＳ Ｐゴシック" charset="0"/>
        <a:cs typeface="+mn-cs"/>
      </a:defRPr>
    </a:lvl5pPr>
    <a:lvl6pPr marL="2286000" algn="l" defTabSz="457200" rtl="0" eaLnBrk="1" latinLnBrk="0" hangingPunct="1">
      <a:defRPr sz="1700" kern="1200">
        <a:solidFill>
          <a:schemeClr val="tx1"/>
        </a:solidFill>
        <a:latin typeface="Georgia" charset="0"/>
        <a:ea typeface="ＭＳ Ｐゴシック" charset="0"/>
        <a:cs typeface="+mn-cs"/>
      </a:defRPr>
    </a:lvl6pPr>
    <a:lvl7pPr marL="2743200" algn="l" defTabSz="457200" rtl="0" eaLnBrk="1" latinLnBrk="0" hangingPunct="1">
      <a:defRPr sz="1700" kern="1200">
        <a:solidFill>
          <a:schemeClr val="tx1"/>
        </a:solidFill>
        <a:latin typeface="Georgia" charset="0"/>
        <a:ea typeface="ＭＳ Ｐゴシック" charset="0"/>
        <a:cs typeface="+mn-cs"/>
      </a:defRPr>
    </a:lvl7pPr>
    <a:lvl8pPr marL="3200400" algn="l" defTabSz="457200" rtl="0" eaLnBrk="1" latinLnBrk="0" hangingPunct="1">
      <a:defRPr sz="1700" kern="1200">
        <a:solidFill>
          <a:schemeClr val="tx1"/>
        </a:solidFill>
        <a:latin typeface="Georgia" charset="0"/>
        <a:ea typeface="ＭＳ Ｐゴシック" charset="0"/>
        <a:cs typeface="+mn-cs"/>
      </a:defRPr>
    </a:lvl8pPr>
    <a:lvl9pPr marL="3657600" algn="l" defTabSz="457200" rtl="0" eaLnBrk="1" latinLnBrk="0" hangingPunct="1">
      <a:defRPr sz="1700" kern="1200">
        <a:solidFill>
          <a:schemeClr val="tx1"/>
        </a:solidFill>
        <a:latin typeface="Georgia" charset="0"/>
        <a:ea typeface="ＭＳ Ｐゴシック" charset="0"/>
        <a:cs typeface="+mn-cs"/>
      </a:defRPr>
    </a:lvl9pPr>
  </p:defaultTextStyle>
  <p:extLst>
    <p:ext uri="{521415D9-36F7-43E2-AB2F-B90AF26B5E84}">
      <p14:sectionLst xmlns:p14="http://schemas.microsoft.com/office/powerpoint/2010/main">
        <p14:section name="Default Section" id="{30A0BE24-EA8E-440C-8310-576982B5B726}">
          <p14:sldIdLst>
            <p14:sldId id="258"/>
            <p14:sldId id="263"/>
            <p14:sldId id="269"/>
            <p14:sldId id="268"/>
            <p14:sldId id="324"/>
            <p14:sldId id="326"/>
            <p14:sldId id="272"/>
            <p14:sldId id="277"/>
            <p14:sldId id="283"/>
            <p14:sldId id="285"/>
            <p14:sldId id="289"/>
            <p14:sldId id="296"/>
            <p14:sldId id="297"/>
            <p14:sldId id="301"/>
            <p14:sldId id="305"/>
            <p14:sldId id="306"/>
            <p14:sldId id="307"/>
            <p14:sldId id="308"/>
            <p14:sldId id="309"/>
            <p14:sldId id="310"/>
            <p14:sldId id="311"/>
            <p14:sldId id="313"/>
            <p14:sldId id="315"/>
            <p14:sldId id="316"/>
            <p14:sldId id="317"/>
            <p14:sldId id="318"/>
            <p14:sldId id="319"/>
            <p14:sldId id="320"/>
            <p14:sldId id="321"/>
            <p14:sldId id="322"/>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Lst>
        </p14:section>
      </p14:sectionLst>
    </p:ext>
    <p:ext uri="{EFAFB233-063F-42B5-8137-9DF3F51BA10A}">
      <p15:sldGuideLst xmlns="" xmlns:p15="http://schemas.microsoft.com/office/powerpoint/2012/main">
        <p15:guide id="1" orient="horz" pos="2160">
          <p15:clr>
            <a:srgbClr val="A4A3A4"/>
          </p15:clr>
        </p15:guide>
        <p15:guide id="2" pos="2888">
          <p15:clr>
            <a:srgbClr val="A4A3A4"/>
          </p15:clr>
        </p15:guide>
        <p15:guide id="3" orient="horz" pos="2135">
          <p15:clr>
            <a:srgbClr val="A4A3A4"/>
          </p15:clr>
        </p15:guide>
      </p15:sldGuideLst>
    </p:ext>
    <p:ext uri="{2D200454-40CA-4A62-9FC3-DE9A4176ACB9}">
      <p15:notesGuideLst xmlns=""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 Worth" initials="PW" lastIdx="1" clrIdx="0"/>
  <p:cmAuthor id="1" name="Matt Kittelson" initials="MK" lastIdx="1" clrIdx="1"/>
  <p:cmAuthor id="2" name="Ali Hajbabaie" initials="AH"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CC"/>
    <a:srgbClr val="9900CC"/>
    <a:srgbClr val="8AB899"/>
    <a:srgbClr val="609E75"/>
    <a:srgbClr val="333333"/>
    <a:srgbClr val="DDDDDD"/>
    <a:srgbClr val="FFFFFF"/>
    <a:srgbClr val="CCFFCC"/>
    <a:srgbClr val="D1D1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173" autoAdjust="0"/>
  </p:normalViewPr>
  <p:slideViewPr>
    <p:cSldViewPr snapToGrid="0">
      <p:cViewPr varScale="1">
        <p:scale>
          <a:sx n="102" d="100"/>
          <a:sy n="102" d="100"/>
        </p:scale>
        <p:origin x="-1872" y="-102"/>
      </p:cViewPr>
      <p:guideLst>
        <p:guide orient="horz" pos="2160"/>
        <p:guide orient="horz" pos="2135"/>
        <p:guide pos="28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638"/>
    </p:cViewPr>
  </p:sorterViewPr>
  <p:notesViewPr>
    <p:cSldViewPr snapToGrid="0">
      <p:cViewPr varScale="1">
        <p:scale>
          <a:sx n="112" d="100"/>
          <a:sy n="112" d="100"/>
        </p:scale>
        <p:origin x="-1590" y="-7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2.xml"/><Relationship Id="rId50" Type="http://schemas.openxmlformats.org/officeDocument/2006/relationships/slide" Target="slides/slide5.xml"/><Relationship Id="rId55" Type="http://schemas.openxmlformats.org/officeDocument/2006/relationships/slide" Target="slides/slide10.xml"/><Relationship Id="rId63" Type="http://schemas.openxmlformats.org/officeDocument/2006/relationships/slide" Target="slides/slide18.xml"/><Relationship Id="rId68" Type="http://schemas.openxmlformats.org/officeDocument/2006/relationships/slide" Target="slides/slide23.xml"/><Relationship Id="rId76" Type="http://schemas.openxmlformats.org/officeDocument/2006/relationships/slide" Target="slides/slide31.xml"/><Relationship Id="rId84" Type="http://schemas.openxmlformats.org/officeDocument/2006/relationships/slide" Target="slides/slide39.xml"/><Relationship Id="rId89" Type="http://schemas.openxmlformats.org/officeDocument/2006/relationships/slide" Target="slides/slide44.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slide" Target="slides/slide29.xml"/><Relationship Id="rId79" Type="http://schemas.openxmlformats.org/officeDocument/2006/relationships/slide" Target="slides/slide34.xml"/><Relationship Id="rId87" Type="http://schemas.openxmlformats.org/officeDocument/2006/relationships/slide" Target="slides/slide42.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16.xml"/><Relationship Id="rId82" Type="http://schemas.openxmlformats.org/officeDocument/2006/relationships/slide" Target="slides/slide37.xml"/><Relationship Id="rId90" Type="http://schemas.openxmlformats.org/officeDocument/2006/relationships/slide" Target="slides/slide45.xml"/><Relationship Id="rId95"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77" Type="http://schemas.openxmlformats.org/officeDocument/2006/relationships/slide" Target="slides/slide3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slide" Target="slides/slide48.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16052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39" tIns="48320" rIns="96639" bIns="48320" numCol="1" anchor="t" anchorCtr="0" compatLnSpc="1">
            <a:prstTxWarp prst="textNoShape">
              <a:avLst/>
            </a:prstTxWarp>
          </a:bodyPr>
          <a:lstStyle>
            <a:lvl1pPr>
              <a:defRPr sz="1200">
                <a:latin typeface="Arial" charset="0"/>
              </a:defRPr>
            </a:lvl1pPr>
          </a:lstStyle>
          <a:p>
            <a:endParaRPr lang="en-US"/>
          </a:p>
        </p:txBody>
      </p:sp>
      <p:sp>
        <p:nvSpPr>
          <p:cNvPr id="13315" name="Rectangle 3"/>
          <p:cNvSpPr>
            <a:spLocks noGrp="1" noChangeArrowheads="1"/>
          </p:cNvSpPr>
          <p:nvPr>
            <p:ph type="dt" sz="quarter" idx="1"/>
          </p:nvPr>
        </p:nvSpPr>
        <p:spPr bwMode="auto">
          <a:xfrm>
            <a:off x="5438458" y="0"/>
            <a:ext cx="416052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39" tIns="48320" rIns="96639" bIns="48320" numCol="1" anchor="t" anchorCtr="0" compatLnSpc="1">
            <a:prstTxWarp prst="textNoShape">
              <a:avLst/>
            </a:prstTxWarp>
          </a:bodyPr>
          <a:lstStyle>
            <a:lvl1pPr algn="r">
              <a:defRPr sz="1200">
                <a:latin typeface="Arial" charset="0"/>
              </a:defRPr>
            </a:lvl1pPr>
          </a:lstStyle>
          <a:p>
            <a:endParaRPr lang="en-US"/>
          </a:p>
        </p:txBody>
      </p:sp>
      <p:sp>
        <p:nvSpPr>
          <p:cNvPr id="13316" name="Rectangle 4"/>
          <p:cNvSpPr>
            <a:spLocks noGrp="1" noChangeArrowheads="1"/>
          </p:cNvSpPr>
          <p:nvPr>
            <p:ph type="ftr" sz="quarter" idx="2"/>
          </p:nvPr>
        </p:nvSpPr>
        <p:spPr bwMode="auto">
          <a:xfrm>
            <a:off x="0" y="6948171"/>
            <a:ext cx="416052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39" tIns="48320" rIns="96639" bIns="48320" numCol="1" anchor="b" anchorCtr="0" compatLnSpc="1">
            <a:prstTxWarp prst="textNoShape">
              <a:avLst/>
            </a:prstTxWarp>
          </a:bodyPr>
          <a:lstStyle>
            <a:lvl1pPr>
              <a:defRPr sz="1200">
                <a:latin typeface="Arial" charset="0"/>
              </a:defRPr>
            </a:lvl1pPr>
          </a:lstStyle>
          <a:p>
            <a:endParaRPr lang="en-US"/>
          </a:p>
        </p:txBody>
      </p:sp>
      <p:sp>
        <p:nvSpPr>
          <p:cNvPr id="13317" name="Rectangle 5"/>
          <p:cNvSpPr>
            <a:spLocks noGrp="1" noChangeArrowheads="1"/>
          </p:cNvSpPr>
          <p:nvPr>
            <p:ph type="sldNum" sz="quarter" idx="3"/>
          </p:nvPr>
        </p:nvSpPr>
        <p:spPr bwMode="auto">
          <a:xfrm>
            <a:off x="5438458" y="6948171"/>
            <a:ext cx="416052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639" tIns="48320" rIns="96639" bIns="48320" numCol="1" anchor="b" anchorCtr="0" compatLnSpc="1">
            <a:prstTxWarp prst="textNoShape">
              <a:avLst/>
            </a:prstTxWarp>
          </a:bodyPr>
          <a:lstStyle>
            <a:lvl1pPr algn="r">
              <a:defRPr sz="1200">
                <a:latin typeface="Arial" charset="0"/>
              </a:defRPr>
            </a:lvl1pPr>
          </a:lstStyle>
          <a:p>
            <a:fld id="{397F7669-50F2-7442-8FCD-E3814833508C}" type="slidenum">
              <a:rPr lang="en-US"/>
              <a:pPr/>
              <a:t>‹#›</a:t>
            </a:fld>
            <a:endParaRPr lang="en-US"/>
          </a:p>
        </p:txBody>
      </p:sp>
    </p:spTree>
    <p:extLst>
      <p:ext uri="{BB962C8B-B14F-4D97-AF65-F5344CB8AC3E}">
        <p14:creationId xmlns:p14="http://schemas.microsoft.com/office/powerpoint/2010/main" val="2271293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39" tIns="48320" rIns="96639" bIns="48320" rtlCol="0"/>
          <a:lstStyle>
            <a:lvl1pPr algn="r">
              <a:defRPr sz="1200"/>
            </a:lvl1pPr>
          </a:lstStyle>
          <a:p>
            <a:fld id="{24F58E1A-8749-447F-A7EC-8862604F4F64}" type="datetimeFigureOut">
              <a:rPr lang="en-US" smtClean="0"/>
              <a:t>10/19/2016</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39" tIns="48320" rIns="96639" bIns="483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39" tIns="48320" rIns="96639" bIns="48320" rtlCol="0" anchor="b"/>
          <a:lstStyle>
            <a:lvl1pPr algn="r">
              <a:defRPr sz="1200"/>
            </a:lvl1pPr>
          </a:lstStyle>
          <a:p>
            <a:fld id="{040DCAB1-8708-4AF1-89C5-DEE43589D383}" type="slidenum">
              <a:rPr lang="en-US" smtClean="0"/>
              <a:t>‹#›</a:t>
            </a:fld>
            <a:endParaRPr lang="en-US"/>
          </a:p>
        </p:txBody>
      </p:sp>
    </p:spTree>
    <p:extLst>
      <p:ext uri="{BB962C8B-B14F-4D97-AF65-F5344CB8AC3E}">
        <p14:creationId xmlns:p14="http://schemas.microsoft.com/office/powerpoint/2010/main" val="205998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DCAB1-8708-4AF1-89C5-DEE43589D383}" type="slidenum">
              <a:rPr lang="en-US" smtClean="0"/>
              <a:t>1</a:t>
            </a:fld>
            <a:endParaRPr lang="en-US"/>
          </a:p>
        </p:txBody>
      </p:sp>
    </p:spTree>
    <p:extLst>
      <p:ext uri="{BB962C8B-B14F-4D97-AF65-F5344CB8AC3E}">
        <p14:creationId xmlns:p14="http://schemas.microsoft.com/office/powerpoint/2010/main" val="412247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10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a:defRPr/>
            </a:pPr>
            <a:r>
              <a:rPr lang="da-DK" altLang="en-US" baseline="0" dirty="0" smtClean="0"/>
              <a:t>Next, we will review changes to the way information is presented to the reader in the HCM.</a:t>
            </a:r>
          </a:p>
          <a:p>
            <a:pPr defTabSz="948507">
              <a:defRPr/>
            </a:pPr>
            <a:r>
              <a:rPr lang="da-DK" altLang="en-US" baseline="0" dirty="0" smtClean="0"/>
              <a:t>[Replace placeholder with an image of the HCM 6th edition cover]</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HCM Sixth Edition continues the evolution of how HCM information is presented to better serve the needs of today’s users. As will be described in a moment, methodological</a:t>
            </a:r>
            <a:r>
              <a:rPr lang="da-DK" baseline="0" dirty="0" smtClean="0"/>
              <a:t> c</a:t>
            </a:r>
            <a:r>
              <a:rPr lang="da-DK" dirty="0" smtClean="0"/>
              <a:t>hapter outlines have been standardized</a:t>
            </a:r>
            <a:r>
              <a:rPr lang="da-DK" baseline="0" dirty="0" smtClean="0"/>
              <a:t>. Summary tables are provided that list data requirements, potential data sources, suggested default values, and the sensitivity of results to particular inputs. Example results in many chapters allow analysts to check the reasonableness of their results. To make room for new content, example problems showing step-by-step calculations have been moved to the supplemental chapters in Volume 4.</a:t>
            </a:r>
          </a:p>
          <a:p>
            <a:r>
              <a:rPr lang="da-DK" baseline="0" dirty="0" smtClean="0"/>
              <a:t>[Replace placeholder with HCM Sixth Edition cover]</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11</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12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smtClean="0"/>
              <a:t>The final portion</a:t>
            </a:r>
            <a:r>
              <a:rPr lang="da-DK" altLang="en-US" baseline="0" dirty="0" smtClean="0"/>
              <a:t> of this briefing will introduce the new analysis capabilities provided by the HCM Sixth Edition. The other briefings in this series will provide details about these new capabilities.</a:t>
            </a:r>
          </a:p>
          <a:p>
            <a:pPr defTabSz="948507">
              <a:defRPr/>
            </a:pPr>
            <a:r>
              <a:rPr lang="da-DK" altLang="en-US" baseline="0" dirty="0" smtClean="0"/>
              <a:t>[Replace placeholder with an image of the HCM 6th edition cover]</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A number of new capabilities have been added to Chapter 10 as a result of new research, including methods to analyze freeway work zones</a:t>
            </a:r>
            <a:r>
              <a:rPr lang="da-DK" baseline="0" dirty="0" smtClean="0"/>
              <a:t> and managed lanes, including interactions between managed lanes and general-purpose lanes. Truck effects are discussed in Chapter 12 in the context of freeway segments, but carry over into a facilities analysis. Similarly, ATDM strategy evaluation is discussed in Chapter 12 in the context of a reliability analysis, but Chapter 10 provides guidance on evaluating the effects of these strategies on typical-day (average) freeway operations. Finally, in light of the increasing availability of freeway travel time data from commercial providers, Chapter 10 provides guidance on matching those databases’ sections to HCM segments.</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13</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Because the basic</a:t>
            </a:r>
            <a:r>
              <a:rPr lang="da-DK" baseline="0" dirty="0" smtClean="0"/>
              <a:t> methods for evaluating freeway and multilane highway segments are very similar, they have been merged into one chapter for ease of presentation. Factors that distinguish multilane highway operation from freeway operation are still accounted for. To facilitate the integration of the new reliability, managed lanes, and work zone methods, a unified speed-flow equation has been developed applicable to both freeway and multilane highway segments.</a:t>
            </a:r>
          </a:p>
          <a:p>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Other notable changes in Chapter 12 include updated truck passenger car equivalency</a:t>
            </a:r>
            <a:r>
              <a:rPr lang="da-DK" baseline="0" dirty="0" smtClean="0"/>
              <a:t> tables, based on new research. Capacity and speed adjustment factors (CAFs and SAFs) are now the primary way of making adjustments to the speed-flow curve. Changes to the multilane highway method include a slightly increased density at capacity and speed-flow curves for multilane highways with 65 and 70 mi/h free-flow speeds.</a:t>
            </a:r>
            <a:endParaRPr lang="en-US" dirty="0" smtClean="0"/>
          </a:p>
          <a:p>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14</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Managed lane weaving has been incorporated into Chapter 13,</a:t>
            </a:r>
            <a:r>
              <a:rPr lang="da-DK" baseline="0" dirty="0" smtClean="0"/>
              <a:t> both in terms of the actual interface between the managed and general-purpose lanes, and in terms of cross-weave effects, where vehicles weave across the general-purpose lanes after entering the freeway or in preparation for exiting the freeway.</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15</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Managed lane merge and diverge analysis procedures have been incorporated into Chapter 14. </a:t>
            </a:r>
            <a:r>
              <a:rPr lang="en-US" dirty="0">
                <a:latin typeface="Arial" charset="0"/>
              </a:rPr>
              <a:t>The chapter provides new formalized guidance for aggregating merge and diverge segment densities for segments with three or more lanes.</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16</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No significant changes have</a:t>
            </a:r>
            <a:r>
              <a:rPr lang="da-DK" baseline="0" dirty="0" smtClean="0"/>
              <a:t> been to the method, but additional guidance has been provided. </a:t>
            </a:r>
            <a:r>
              <a:rPr lang="en-US" dirty="0">
                <a:latin typeface="Arial" charset="0"/>
              </a:rPr>
              <a:t>In addition, some calculation steps that previously were always skipped (because they weren’t needed to calculate LOS for a particular two-lane highway class) have been made optional, to clarify that they can be applied if the user is interested in determining the performance measure calculated by that step. NCHRP Project 17-65, currently ongoing, is expected to produce an updated chapter within the next few years. This chapter’s example problems now appear in Chapter 26.</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17</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da-DK" dirty="0" smtClean="0"/>
              <a:t>Chapter 16’s service measure has changed to average travel speed, to be more intuitive to practitioners. This change is not intended to affect</a:t>
            </a:r>
            <a:r>
              <a:rPr lang="da-DK" baseline="0" dirty="0" smtClean="0"/>
              <a:t> a facility’s LOS result</a:t>
            </a:r>
            <a:r>
              <a:rPr lang="da-DK" dirty="0" smtClean="0"/>
              <a:t>, although analysts</a:t>
            </a:r>
            <a:r>
              <a:rPr lang="da-DK" baseline="0" dirty="0" smtClean="0"/>
              <a:t> may nevertheless see up to a one-letter LOS change when the facility operated close to a LOS threshold, due to calculation rounding effects. Another change that does affect LOS is that the LOS A/B threshold has been reduced from the equivalent of 85% of free-flow speed to 80%, to </a:t>
            </a:r>
            <a:r>
              <a:rPr lang="en-US" altLang="en-US" baseline="0" dirty="0" smtClean="0">
                <a:latin typeface="Arial" pitchFamily="34" charset="0"/>
              </a:rPr>
              <a:t>better reflect the real-world distribution of service levels among urban street segments</a:t>
            </a:r>
            <a:r>
              <a:rPr lang="da-DK" baseline="0" dirty="0" smtClean="0"/>
              <a:t>. </a:t>
            </a:r>
            <a:r>
              <a:rPr lang="en-US" dirty="0">
                <a:latin typeface="Arial" charset="0"/>
              </a:rPr>
              <a:t>A procedure has been added for evaluating facilities that include segments experiencing sustained spillback. Pedestrian and bicycle LOS is now weighted by link travel time instead of link length, to reflect the amount of time these modes experience conditions on the link. Finally, example problems have been moved to Chapter 29.</a:t>
            </a:r>
          </a:p>
          <a:p>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18</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da-DK" dirty="0" smtClean="0"/>
              <a:t>Chapter 17 is a new chapter that integrates the ATDM</a:t>
            </a:r>
            <a:r>
              <a:rPr lang="da-DK" baseline="0" dirty="0" smtClean="0"/>
              <a:t> material previously found in Chapter 35 and the urban street travel time reliability material previously found in interim Chapters 36 and 37. Similar to freeway reliability analysis, the urban street reliability method repeatedly applies the core Chapter 16 facility method with varying demands, capacities, free-flow speeds, and number of lanes that reflect the variations in demand and the effects of severe weather, incidents, work zones, and special events over a long timeframe (up to a year). As was the case with freeway reliability analysis, the urban street reliability method can only practically be implemented through software. Chapter 17 also </a:t>
            </a:r>
            <a:r>
              <a:rPr lang="en-US" dirty="0">
                <a:latin typeface="Arial" charset="0"/>
              </a:rPr>
              <a:t>provides new conceptual information about ATDM and techniques to evaluate ATDM strategies.</a:t>
            </a:r>
          </a:p>
          <a:p>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19</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structure</a:t>
            </a:r>
            <a:r>
              <a:rPr lang="en-US" altLang="en-US" baseline="0" dirty="0" smtClean="0"/>
              <a:t> of today’s briefing parallels the learning objectives we just covered. I will start by discussing the need for an updated HCM.</a:t>
            </a:r>
          </a:p>
          <a:p>
            <a:pPr defTabSz="948507">
              <a:defRPr/>
            </a:pPr>
            <a:r>
              <a:rPr lang="da-DK" altLang="en-US" baseline="0" dirty="0" smtClean="0"/>
              <a:t>[Replace placeholder with an image of the HCM 6th edition cover]</a:t>
            </a:r>
            <a:endParaRPr lang="en-US" altLang="en-US" dirty="0" smtClean="0"/>
          </a:p>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As was the case with urban street facilities, the urban</a:t>
            </a:r>
            <a:r>
              <a:rPr lang="da-DK" baseline="0" dirty="0" smtClean="0"/>
              <a:t> street segment service measure has been changed to average travel speed, and the LOS A/B threshold has been reduced to the equivalent of 80% of free-flow speed. New and improved methods include the capability to evaluate segments with midsegment lane blockage, an improved procedure for predicting segment queue spillback time, and a new adjustment factor for parking activity that affects free-flow speed estimation.</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20</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Other new capabilities are listed here.</a:t>
            </a:r>
            <a:r>
              <a:rPr lang="da-DK" baseline="0" dirty="0" smtClean="0"/>
              <a:t> </a:t>
            </a:r>
            <a:r>
              <a:rPr lang="en-US" dirty="0">
                <a:latin typeface="Arial" charset="0"/>
              </a:rPr>
              <a:t>The unsignalized conflicts factor term for the bicycle mode has been revised to consider 20 conflict points per mile as the base (no-effect) condition, rather than 0 conflict points per mile. The default bus acceleration rate has been revised.</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21</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a:t>
            </a:r>
            <a:r>
              <a:rPr lang="da-DK" baseline="0" dirty="0" smtClean="0"/>
              <a:t> Chapter 19, the delay of unsignalized movements at a signalized intersection can now be considered when calculating approach and intersection delay. The user must supply these delay values. The previous individual saturation flow adjustment factors for heavy vehicles and grade have been combined into a single factor. New saturation flow adjustment factors are provided to account for the effects of a work zone at the intersection, lane blockage upstream of the intersection, and sustained spillback from the downstream segment.</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22</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There are no significant changes to the stop-controlled</a:t>
            </a:r>
            <a:r>
              <a:rPr lang="da-DK" baseline="0" dirty="0" smtClean="0"/>
              <a:t> intersection methods, although the use of the peak hour factor has been clarified.</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23</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New</a:t>
            </a:r>
            <a:r>
              <a:rPr lang="da-DK" baseline="0" dirty="0" smtClean="0"/>
              <a:t> FHWA-sponsored research has resulted in updated capacity models that provide higher roundabout capacities than previously given in the HCM. This is thought to be primarily due to the fact that more roundabouts—and, particularly, more saturated roundabout approaches—exist now than when the original US research was conducted, allowing for the development of a richer database of roundabout operations than was previously possible. Roundabout capacities vary widely across the US, and a method is provided for calibrating roundabout capacities to existing conditions.</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24</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Chapter 23 now covers both</a:t>
            </a:r>
            <a:r>
              <a:rPr lang="da-DK" baseline="0" dirty="0" smtClean="0"/>
              <a:t> interchange ramp terminals and alternative intersection forms. It is divided into three parts: distributed intersection concepts, interchange ramp terminal evaluation, and alternative intersection evaluation.</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25</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interchange ramp terminal forms addressed in Chapter 23 are the different varieties</a:t>
            </a:r>
            <a:r>
              <a:rPr lang="da-DK" baseline="0" dirty="0" smtClean="0"/>
              <a:t> of</a:t>
            </a:r>
            <a:r>
              <a:rPr lang="da-DK" dirty="0" smtClean="0"/>
              <a:t> partial</a:t>
            </a:r>
            <a:r>
              <a:rPr lang="da-DK" baseline="0" dirty="0" smtClean="0"/>
              <a:t> cloverleaf, diamond, single point urban, and diverging diamond interchanges.</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26</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distributed</a:t>
            </a:r>
            <a:r>
              <a:rPr lang="da-DK" baseline="0" dirty="0" smtClean="0"/>
              <a:t> intersection </a:t>
            </a:r>
            <a:r>
              <a:rPr lang="da-DK" dirty="0" smtClean="0"/>
              <a:t>forms addressed in Chapter 23 are displaced left-turn</a:t>
            </a:r>
            <a:r>
              <a:rPr lang="da-DK" baseline="0" dirty="0" smtClean="0"/>
              <a:t>, restricted-crossing U-turn, and median U-turn intersections.</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27</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Both ramp terminals and alternative intersections now use a new service measure,</a:t>
            </a:r>
            <a:r>
              <a:rPr lang="da-DK" baseline="0" dirty="0" smtClean="0"/>
              <a:t> experienced travel time, that is intended to allow these intersections’ performance to be compared on an apples-to-apples basis with other intersection forms. Experienced travel time includes the sum of average control delays experienced by a given movement, plus any extra distance travel time the movement may experience as a result of being rerouted.</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28</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No changes</a:t>
            </a:r>
            <a:r>
              <a:rPr lang="da-DK" baseline="0" dirty="0" smtClean="0"/>
              <a:t> have been made to the off-street pedestrian and bicycle facility calculations found in Chapter 24, although some changes have been made to improve user understanding of the methods, such as graphs similar to the one shown here that demonstrates how the bicycle LOS score for a shared off-street path is influenced by path width and two-directional path volume.</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29</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556">
              <a:spcBef>
                <a:spcPct val="30000"/>
              </a:spcBef>
              <a:defRPr sz="1200">
                <a:solidFill>
                  <a:schemeClr val="tx1"/>
                </a:solidFill>
                <a:latin typeface="Arial" charset="0"/>
              </a:defRPr>
            </a:lvl1pPr>
            <a:lvl2pPr marL="770662" indent="-296408" defTabSz="999556">
              <a:spcBef>
                <a:spcPct val="30000"/>
              </a:spcBef>
              <a:defRPr sz="1200">
                <a:solidFill>
                  <a:schemeClr val="tx1"/>
                </a:solidFill>
                <a:latin typeface="Arial" charset="0"/>
              </a:defRPr>
            </a:lvl2pPr>
            <a:lvl3pPr marL="1185634" indent="-237127" defTabSz="999556">
              <a:spcBef>
                <a:spcPct val="30000"/>
              </a:spcBef>
              <a:defRPr sz="1200">
                <a:solidFill>
                  <a:schemeClr val="tx1"/>
                </a:solidFill>
                <a:latin typeface="Arial" charset="0"/>
              </a:defRPr>
            </a:lvl3pPr>
            <a:lvl4pPr marL="1659887" indent="-237127" defTabSz="999556">
              <a:spcBef>
                <a:spcPct val="30000"/>
              </a:spcBef>
              <a:defRPr sz="1200">
                <a:solidFill>
                  <a:schemeClr val="tx1"/>
                </a:solidFill>
                <a:latin typeface="Arial" charset="0"/>
              </a:defRPr>
            </a:lvl4pPr>
            <a:lvl5pPr marL="2134141" indent="-237127" defTabSz="999556">
              <a:spcBef>
                <a:spcPct val="30000"/>
              </a:spcBef>
              <a:defRPr sz="1200">
                <a:solidFill>
                  <a:schemeClr val="tx1"/>
                </a:solidFill>
                <a:latin typeface="Arial" charset="0"/>
              </a:defRPr>
            </a:lvl5pPr>
            <a:lvl6pPr marL="2608395" indent="-237127" defTabSz="999556" eaLnBrk="0" fontAlgn="base" hangingPunct="0">
              <a:spcBef>
                <a:spcPct val="30000"/>
              </a:spcBef>
              <a:spcAft>
                <a:spcPct val="0"/>
              </a:spcAft>
              <a:defRPr sz="1200">
                <a:solidFill>
                  <a:schemeClr val="tx1"/>
                </a:solidFill>
                <a:latin typeface="Arial" charset="0"/>
              </a:defRPr>
            </a:lvl6pPr>
            <a:lvl7pPr marL="3082648" indent="-237127" defTabSz="999556" eaLnBrk="0" fontAlgn="base" hangingPunct="0">
              <a:spcBef>
                <a:spcPct val="30000"/>
              </a:spcBef>
              <a:spcAft>
                <a:spcPct val="0"/>
              </a:spcAft>
              <a:defRPr sz="1200">
                <a:solidFill>
                  <a:schemeClr val="tx1"/>
                </a:solidFill>
                <a:latin typeface="Arial" charset="0"/>
              </a:defRPr>
            </a:lvl7pPr>
            <a:lvl8pPr marL="3556902" indent="-237127" defTabSz="999556" eaLnBrk="0" fontAlgn="base" hangingPunct="0">
              <a:spcBef>
                <a:spcPct val="30000"/>
              </a:spcBef>
              <a:spcAft>
                <a:spcPct val="0"/>
              </a:spcAft>
              <a:defRPr sz="1200">
                <a:solidFill>
                  <a:schemeClr val="tx1"/>
                </a:solidFill>
                <a:latin typeface="Arial" charset="0"/>
              </a:defRPr>
            </a:lvl8pPr>
            <a:lvl9pPr marL="4031155" indent="-237127" defTabSz="999556"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DE49E889-8A46-4B18-A1FE-63FD2A2EBBD7}" type="slidenum">
              <a:rPr lang="en-US" altLang="en-US" sz="1300"/>
              <a:pPr eaLnBrk="0" hangingPunct="0">
                <a:spcBef>
                  <a:spcPct val="0"/>
                </a:spcBef>
              </a:pPr>
              <a:t>3</a:t>
            </a:fld>
            <a:endParaRPr lang="en-US" altLang="en-US" sz="1300"/>
          </a:p>
        </p:txBody>
      </p:sp>
      <p:sp>
        <p:nvSpPr>
          <p:cNvPr id="22531"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xfrm>
            <a:off x="1364615" y="3648711"/>
            <a:ext cx="7247122" cy="280668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a-DK" dirty="0" smtClean="0"/>
              <a:t>The creation</a:t>
            </a:r>
            <a:r>
              <a:rPr lang="da-DK" baseline="0" dirty="0" smtClean="0"/>
              <a:t> of </a:t>
            </a:r>
            <a:r>
              <a:rPr lang="da-DK" dirty="0" smtClean="0"/>
              <a:t>online Volume 4 allows</a:t>
            </a:r>
            <a:r>
              <a:rPr lang="da-DK" baseline="0" dirty="0" smtClean="0"/>
              <a:t> the HCM to be updated more quickly after research is completed, compared to the typical minimum 10-year wait for a new edition. Four such chapters were released online in 2014. Each chapter was stand-alone and could not be used in conjunction with other new material (e.g., reliability of managed lanes).</a:t>
            </a:r>
            <a:endParaRPr lang="en-US" dirty="0" smtClean="0"/>
          </a:p>
          <a:p>
            <a:pPr>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39EE8B67-6C8E-4BEB-B88F-05A78E25E307}" type="slidenum">
              <a:rPr lang="en-US" altLang="en-US"/>
              <a:pPr>
                <a:spcBef>
                  <a:spcPct val="0"/>
                </a:spcBef>
              </a:pPr>
              <a:t>30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concludes the section on New Capabilities.  Let’s take a few minutes to answer some questions.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Today’s web briefing introduces the </a:t>
            </a:r>
            <a:r>
              <a:rPr lang="da-DK" i="1" dirty="0" smtClean="0"/>
              <a:t>Planning &amp; Preliminary Engineering Applications Guide to the Highway Capacity</a:t>
            </a:r>
            <a:r>
              <a:rPr lang="da-DK" i="1" baseline="0" dirty="0" smtClean="0"/>
              <a:t> Manual.</a:t>
            </a:r>
            <a:endParaRPr lang="en-US" dirty="0"/>
          </a:p>
        </p:txBody>
      </p:sp>
      <p:sp>
        <p:nvSpPr>
          <p:cNvPr id="4" name="Slide Number Placeholder 3"/>
          <p:cNvSpPr>
            <a:spLocks noGrp="1"/>
          </p:cNvSpPr>
          <p:nvPr>
            <p:ph type="sldNum" sz="quarter" idx="10"/>
          </p:nvPr>
        </p:nvSpPr>
        <p:spPr/>
        <p:txBody>
          <a:bodyPr/>
          <a:lstStyle/>
          <a:p>
            <a:fld id="{040DCAB1-8708-4AF1-89C5-DEE43589D383}" type="slidenum">
              <a:rPr lang="en-US" smtClean="0"/>
              <a:t>31</a:t>
            </a:fld>
            <a:endParaRPr lang="en-US"/>
          </a:p>
        </p:txBody>
      </p:sp>
    </p:spTree>
    <p:extLst>
      <p:ext uri="{BB962C8B-B14F-4D97-AF65-F5344CB8AC3E}">
        <p14:creationId xmlns:p14="http://schemas.microsoft.com/office/powerpoint/2010/main" val="4122476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32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smtClean="0"/>
              <a:t>Before jumping into the presentation,</a:t>
            </a:r>
            <a:r>
              <a:rPr lang="da-DK" altLang="en-US" baseline="0" dirty="0" smtClean="0"/>
              <a:t> it will be useful to define what planning and preliminary engineering is in an HCM context.</a:t>
            </a:r>
          </a:p>
          <a:p>
            <a:endParaRPr lang="da-DK" altLang="en-US" dirty="0" smtClean="0"/>
          </a:p>
          <a:p>
            <a:r>
              <a:rPr lang="da-DK" altLang="en-US" dirty="0" smtClean="0"/>
              <a:t>In</a:t>
            </a:r>
            <a:r>
              <a:rPr lang="da-DK" altLang="en-US" baseline="0" dirty="0" smtClean="0"/>
              <a:t> an HCM context, planning analyses are generally directed toward broad issues that involve analyzing a large number of facilities. The purpose of the analysis may be to identify facilities that may have existing or future operational issues and require more a detailed analysis. In this case, HCM methods are used to screen out facilities that are unlikely to have problems, allowing analysis resources to be focused on the potential problem areas. HCM planning analysis techniques are also applicable to statewide performance monitoring, where the performance of a large number of facilities needs to be summarized.</a:t>
            </a:r>
          </a:p>
          <a:p>
            <a:endParaRPr lang="da-DK" altLang="en-US" baseline="0" dirty="0" smtClean="0"/>
          </a:p>
          <a:p>
            <a:r>
              <a:rPr lang="da-DK" altLang="en-US" baseline="0" dirty="0" smtClean="0"/>
              <a:t>Preliminary engineering analyses support moderately detailed issues, such as identifying the required number of lanes to provide a given level of service and conducting a more-detailed analysis of a limited set of alternatives. These types of analyses can also investigate the potential effects of proposed systemwide policies such as </a:t>
            </a:r>
            <a:r>
              <a:rPr lang="en-US" dirty="0"/>
              <a:t>lane use control for heavy vehicles, </a:t>
            </a:r>
            <a:r>
              <a:rPr lang="en-US" dirty="0" err="1"/>
              <a:t>systemwide</a:t>
            </a:r>
            <a:r>
              <a:rPr lang="en-US" dirty="0"/>
              <a:t> freeway ramp metering and other intelligent transportation system applications, and the use of demand management techniques.</a:t>
            </a:r>
          </a:p>
          <a:p>
            <a:endParaRPr lang="da-DK" dirty="0"/>
          </a:p>
          <a:p>
            <a:r>
              <a:rPr lang="da-DK" dirty="0"/>
              <a:t>The HCM also defines ”design” and ”operations” levels of analyses that are more detailed and beyond the scope of the Planning &amp; Preliminary Engineering Guide; we’ll cover these briefly later in the presentation.</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33</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now ready</a:t>
            </a:r>
            <a:r>
              <a:rPr lang="en-US" altLang="en-US" baseline="0" dirty="0" smtClean="0"/>
              <a:t> to move onto the topic of today’s briefing: Introducing the Planning &amp; Preliminary Engineering Applications Guide to the HCM. For convenience, I will generally refer to the document as the “Guide” from this point on. I will start with a brief overview of why the Guide is needed.</a:t>
            </a:r>
            <a:endParaRPr lang="en-US" altLang="en-US" dirty="0" smtClean="0"/>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556">
              <a:spcBef>
                <a:spcPct val="30000"/>
              </a:spcBef>
              <a:defRPr sz="1200">
                <a:solidFill>
                  <a:schemeClr val="tx1"/>
                </a:solidFill>
                <a:latin typeface="Arial" charset="0"/>
              </a:defRPr>
            </a:lvl1pPr>
            <a:lvl2pPr marL="770662" indent="-296408" defTabSz="999556">
              <a:spcBef>
                <a:spcPct val="30000"/>
              </a:spcBef>
              <a:defRPr sz="1200">
                <a:solidFill>
                  <a:schemeClr val="tx1"/>
                </a:solidFill>
                <a:latin typeface="Arial" charset="0"/>
              </a:defRPr>
            </a:lvl2pPr>
            <a:lvl3pPr marL="1185634" indent="-237127" defTabSz="999556">
              <a:spcBef>
                <a:spcPct val="30000"/>
              </a:spcBef>
              <a:defRPr sz="1200">
                <a:solidFill>
                  <a:schemeClr val="tx1"/>
                </a:solidFill>
                <a:latin typeface="Arial" charset="0"/>
              </a:defRPr>
            </a:lvl3pPr>
            <a:lvl4pPr marL="1659887" indent="-237127" defTabSz="999556">
              <a:spcBef>
                <a:spcPct val="30000"/>
              </a:spcBef>
              <a:defRPr sz="1200">
                <a:solidFill>
                  <a:schemeClr val="tx1"/>
                </a:solidFill>
                <a:latin typeface="Arial" charset="0"/>
              </a:defRPr>
            </a:lvl4pPr>
            <a:lvl5pPr marL="2134141" indent="-237127" defTabSz="999556">
              <a:spcBef>
                <a:spcPct val="30000"/>
              </a:spcBef>
              <a:defRPr sz="1200">
                <a:solidFill>
                  <a:schemeClr val="tx1"/>
                </a:solidFill>
                <a:latin typeface="Arial" charset="0"/>
              </a:defRPr>
            </a:lvl5pPr>
            <a:lvl6pPr marL="2608395" indent="-237127" defTabSz="999556" eaLnBrk="0" fontAlgn="base" hangingPunct="0">
              <a:spcBef>
                <a:spcPct val="30000"/>
              </a:spcBef>
              <a:spcAft>
                <a:spcPct val="0"/>
              </a:spcAft>
              <a:defRPr sz="1200">
                <a:solidFill>
                  <a:schemeClr val="tx1"/>
                </a:solidFill>
                <a:latin typeface="Arial" charset="0"/>
              </a:defRPr>
            </a:lvl6pPr>
            <a:lvl7pPr marL="3082648" indent="-237127" defTabSz="999556" eaLnBrk="0" fontAlgn="base" hangingPunct="0">
              <a:spcBef>
                <a:spcPct val="30000"/>
              </a:spcBef>
              <a:spcAft>
                <a:spcPct val="0"/>
              </a:spcAft>
              <a:defRPr sz="1200">
                <a:solidFill>
                  <a:schemeClr val="tx1"/>
                </a:solidFill>
                <a:latin typeface="Arial" charset="0"/>
              </a:defRPr>
            </a:lvl7pPr>
            <a:lvl8pPr marL="3556902" indent="-237127" defTabSz="999556" eaLnBrk="0" fontAlgn="base" hangingPunct="0">
              <a:spcBef>
                <a:spcPct val="30000"/>
              </a:spcBef>
              <a:spcAft>
                <a:spcPct val="0"/>
              </a:spcAft>
              <a:defRPr sz="1200">
                <a:solidFill>
                  <a:schemeClr val="tx1"/>
                </a:solidFill>
                <a:latin typeface="Arial" charset="0"/>
              </a:defRPr>
            </a:lvl8pPr>
            <a:lvl9pPr marL="4031155" indent="-237127" defTabSz="999556"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DE49E889-8A46-4B18-A1FE-63FD2A2EBBD7}" type="slidenum">
              <a:rPr lang="en-US" altLang="en-US" sz="1300"/>
              <a:pPr eaLnBrk="0" hangingPunct="0">
                <a:spcBef>
                  <a:spcPct val="0"/>
                </a:spcBef>
              </a:pPr>
              <a:t>34</a:t>
            </a:fld>
            <a:endParaRPr lang="en-US" altLang="en-US" sz="1300"/>
          </a:p>
        </p:txBody>
      </p:sp>
      <p:sp>
        <p:nvSpPr>
          <p:cNvPr id="22531"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xfrm>
            <a:off x="1364615" y="3648711"/>
            <a:ext cx="6959423" cy="264872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48507" eaLnBrk="0" fontAlgn="base" hangingPunct="0">
              <a:spcBef>
                <a:spcPct val="30000"/>
              </a:spcBef>
              <a:spcAft>
                <a:spcPct val="0"/>
              </a:spcAft>
              <a:defRPr/>
            </a:pPr>
            <a:r>
              <a:rPr lang="da-DK" dirty="0" smtClean="0"/>
              <a:t>According to</a:t>
            </a:r>
            <a:r>
              <a:rPr lang="da-DK" baseline="0" dirty="0" smtClean="0"/>
              <a:t> the introduction to the Guide, </a:t>
            </a:r>
            <a:r>
              <a:rPr lang="en-US" dirty="0">
                <a:latin typeface="Arial" charset="0"/>
              </a:rPr>
              <a:t>the </a:t>
            </a:r>
            <a:r>
              <a:rPr lang="en-US" i="1" dirty="0">
                <a:latin typeface="Arial" charset="0"/>
              </a:rPr>
              <a:t>Highway Capacity Manual</a:t>
            </a:r>
            <a:r>
              <a:rPr lang="en-US" dirty="0">
                <a:latin typeface="Arial" charset="0"/>
              </a:rPr>
              <a:t> (HCM) is commonly used by transportation agencies to evaluate the current or forecast operations of roadway facilities. Less well known is that the HCM can also be used to cost-effectively and reliably support agencies’ planning, programming, and management decisions.</a:t>
            </a:r>
          </a:p>
          <a:p>
            <a:pPr>
              <a:defRPr/>
            </a:pPr>
            <a:r>
              <a:rPr lang="da-DK" dirty="0" smtClean="0"/>
              <a:t>[Replace image with an HCM 6th Edition cover when available]</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556">
              <a:spcBef>
                <a:spcPct val="30000"/>
              </a:spcBef>
              <a:defRPr sz="1200">
                <a:solidFill>
                  <a:schemeClr val="tx1"/>
                </a:solidFill>
                <a:latin typeface="Arial" charset="0"/>
              </a:defRPr>
            </a:lvl1pPr>
            <a:lvl2pPr marL="770662" indent="-296408" defTabSz="999556">
              <a:spcBef>
                <a:spcPct val="30000"/>
              </a:spcBef>
              <a:defRPr sz="1200">
                <a:solidFill>
                  <a:schemeClr val="tx1"/>
                </a:solidFill>
                <a:latin typeface="Arial" charset="0"/>
              </a:defRPr>
            </a:lvl2pPr>
            <a:lvl3pPr marL="1185634" indent="-237127" defTabSz="999556">
              <a:spcBef>
                <a:spcPct val="30000"/>
              </a:spcBef>
              <a:defRPr sz="1200">
                <a:solidFill>
                  <a:schemeClr val="tx1"/>
                </a:solidFill>
                <a:latin typeface="Arial" charset="0"/>
              </a:defRPr>
            </a:lvl3pPr>
            <a:lvl4pPr marL="1659887" indent="-237127" defTabSz="999556">
              <a:spcBef>
                <a:spcPct val="30000"/>
              </a:spcBef>
              <a:defRPr sz="1200">
                <a:solidFill>
                  <a:schemeClr val="tx1"/>
                </a:solidFill>
                <a:latin typeface="Arial" charset="0"/>
              </a:defRPr>
            </a:lvl4pPr>
            <a:lvl5pPr marL="2134141" indent="-237127" defTabSz="999556">
              <a:spcBef>
                <a:spcPct val="30000"/>
              </a:spcBef>
              <a:defRPr sz="1200">
                <a:solidFill>
                  <a:schemeClr val="tx1"/>
                </a:solidFill>
                <a:latin typeface="Arial" charset="0"/>
              </a:defRPr>
            </a:lvl5pPr>
            <a:lvl6pPr marL="2608395" indent="-237127" defTabSz="999556" eaLnBrk="0" fontAlgn="base" hangingPunct="0">
              <a:spcBef>
                <a:spcPct val="30000"/>
              </a:spcBef>
              <a:spcAft>
                <a:spcPct val="0"/>
              </a:spcAft>
              <a:defRPr sz="1200">
                <a:solidFill>
                  <a:schemeClr val="tx1"/>
                </a:solidFill>
                <a:latin typeface="Arial" charset="0"/>
              </a:defRPr>
            </a:lvl6pPr>
            <a:lvl7pPr marL="3082648" indent="-237127" defTabSz="999556" eaLnBrk="0" fontAlgn="base" hangingPunct="0">
              <a:spcBef>
                <a:spcPct val="30000"/>
              </a:spcBef>
              <a:spcAft>
                <a:spcPct val="0"/>
              </a:spcAft>
              <a:defRPr sz="1200">
                <a:solidFill>
                  <a:schemeClr val="tx1"/>
                </a:solidFill>
                <a:latin typeface="Arial" charset="0"/>
              </a:defRPr>
            </a:lvl7pPr>
            <a:lvl8pPr marL="3556902" indent="-237127" defTabSz="999556" eaLnBrk="0" fontAlgn="base" hangingPunct="0">
              <a:spcBef>
                <a:spcPct val="30000"/>
              </a:spcBef>
              <a:spcAft>
                <a:spcPct val="0"/>
              </a:spcAft>
              <a:defRPr sz="1200">
                <a:solidFill>
                  <a:schemeClr val="tx1"/>
                </a:solidFill>
                <a:latin typeface="Arial" charset="0"/>
              </a:defRPr>
            </a:lvl8pPr>
            <a:lvl9pPr marL="4031155" indent="-237127" defTabSz="999556"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DE49E889-8A46-4B18-A1FE-63FD2A2EBBD7}" type="slidenum">
              <a:rPr lang="en-US" altLang="en-US" sz="1300"/>
              <a:pPr eaLnBrk="0" hangingPunct="0">
                <a:spcBef>
                  <a:spcPct val="0"/>
                </a:spcBef>
              </a:pPr>
              <a:t>35</a:t>
            </a:fld>
            <a:endParaRPr lang="en-US" altLang="en-US" sz="1300"/>
          </a:p>
        </p:txBody>
      </p:sp>
      <p:sp>
        <p:nvSpPr>
          <p:cNvPr id="22531"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xfrm>
            <a:off x="1364614" y="3648711"/>
            <a:ext cx="7215755" cy="2771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a-DK" dirty="0" smtClean="0"/>
              <a:t>The most-desired HCM improvement among</a:t>
            </a:r>
            <a:r>
              <a:rPr lang="da-DK" baseline="0" dirty="0" smtClean="0"/>
              <a:t> the survey respondents was to develop an applications guide showing how the HCM could be applied to typical planning and preliminary engineering tasks. As discussed in another briefing, the HCM now provides travel time reliability measures. The HCM2000 provided some rudimentrary system and corridor methods, but they required software to be developed to make them practical and therefore received little use and were dropped in the HCM 2010. Other desired improvements included better integration of the HCM with travel demand models and guidance on estimating systemwide measures of effectiveness such as vehicle-hours or person-miles of travel.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Throughout</a:t>
            </a:r>
            <a:r>
              <a:rPr lang="da-DK" baseline="0" dirty="0" smtClean="0"/>
              <a:t> its 65-year history, the HCM has focused on describing and demonstrating computational methods for evaluating roadway operations, along with explaining the theoretical concepts underlying the methods. Specific to planning, HCM chapters provides tools such as default values, service volume tables, quick estimation methods, or a combination of these. Although the HCM provides sections in each Volume 2 and 3 chapter outlining HCM methods’ potential use in operations, design, and planning &amp; preliminary engineering applications, the HCM only provides limited guidance on how to apply its methods and tools in the context of a broader decision-making process. </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36</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To address the need for more</a:t>
            </a:r>
            <a:r>
              <a:rPr lang="da-DK" baseline="0" dirty="0" smtClean="0"/>
              <a:t> guidance on how to apply the HCM in the context of a larger operations or design study, the HCM Applications Guidebook was developed in 2006. This guide is available as part of the online HCM Volume 4.</a:t>
            </a:r>
          </a:p>
          <a:p>
            <a:r>
              <a:rPr lang="da-DK" baseline="0" dirty="0" smtClean="0"/>
              <a:t>[Provide link to Volume 4 when the new address is determined]</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37</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556">
              <a:spcBef>
                <a:spcPct val="30000"/>
              </a:spcBef>
              <a:defRPr sz="1200">
                <a:solidFill>
                  <a:schemeClr val="tx1"/>
                </a:solidFill>
                <a:latin typeface="Arial" charset="0"/>
              </a:defRPr>
            </a:lvl1pPr>
            <a:lvl2pPr marL="770662" indent="-296408" defTabSz="999556">
              <a:spcBef>
                <a:spcPct val="30000"/>
              </a:spcBef>
              <a:defRPr sz="1200">
                <a:solidFill>
                  <a:schemeClr val="tx1"/>
                </a:solidFill>
                <a:latin typeface="Arial" charset="0"/>
              </a:defRPr>
            </a:lvl2pPr>
            <a:lvl3pPr marL="1185634" indent="-237127" defTabSz="999556">
              <a:spcBef>
                <a:spcPct val="30000"/>
              </a:spcBef>
              <a:defRPr sz="1200">
                <a:solidFill>
                  <a:schemeClr val="tx1"/>
                </a:solidFill>
                <a:latin typeface="Arial" charset="0"/>
              </a:defRPr>
            </a:lvl3pPr>
            <a:lvl4pPr marL="1659887" indent="-237127" defTabSz="999556">
              <a:spcBef>
                <a:spcPct val="30000"/>
              </a:spcBef>
              <a:defRPr sz="1200">
                <a:solidFill>
                  <a:schemeClr val="tx1"/>
                </a:solidFill>
                <a:latin typeface="Arial" charset="0"/>
              </a:defRPr>
            </a:lvl4pPr>
            <a:lvl5pPr marL="2134141" indent="-237127" defTabSz="999556">
              <a:spcBef>
                <a:spcPct val="30000"/>
              </a:spcBef>
              <a:defRPr sz="1200">
                <a:solidFill>
                  <a:schemeClr val="tx1"/>
                </a:solidFill>
                <a:latin typeface="Arial" charset="0"/>
              </a:defRPr>
            </a:lvl5pPr>
            <a:lvl6pPr marL="2608395" indent="-237127" defTabSz="999556" eaLnBrk="0" fontAlgn="base" hangingPunct="0">
              <a:spcBef>
                <a:spcPct val="30000"/>
              </a:spcBef>
              <a:spcAft>
                <a:spcPct val="0"/>
              </a:spcAft>
              <a:defRPr sz="1200">
                <a:solidFill>
                  <a:schemeClr val="tx1"/>
                </a:solidFill>
                <a:latin typeface="Arial" charset="0"/>
              </a:defRPr>
            </a:lvl6pPr>
            <a:lvl7pPr marL="3082648" indent="-237127" defTabSz="999556" eaLnBrk="0" fontAlgn="base" hangingPunct="0">
              <a:spcBef>
                <a:spcPct val="30000"/>
              </a:spcBef>
              <a:spcAft>
                <a:spcPct val="0"/>
              </a:spcAft>
              <a:defRPr sz="1200">
                <a:solidFill>
                  <a:schemeClr val="tx1"/>
                </a:solidFill>
                <a:latin typeface="Arial" charset="0"/>
              </a:defRPr>
            </a:lvl7pPr>
            <a:lvl8pPr marL="3556902" indent="-237127" defTabSz="999556" eaLnBrk="0" fontAlgn="base" hangingPunct="0">
              <a:spcBef>
                <a:spcPct val="30000"/>
              </a:spcBef>
              <a:spcAft>
                <a:spcPct val="0"/>
              </a:spcAft>
              <a:defRPr sz="1200">
                <a:solidFill>
                  <a:schemeClr val="tx1"/>
                </a:solidFill>
                <a:latin typeface="Arial" charset="0"/>
              </a:defRPr>
            </a:lvl8pPr>
            <a:lvl9pPr marL="4031155" indent="-237127" defTabSz="999556"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DE49E889-8A46-4B18-A1FE-63FD2A2EBBD7}" type="slidenum">
              <a:rPr lang="en-US" altLang="en-US" sz="1300"/>
              <a:pPr eaLnBrk="0" hangingPunct="0">
                <a:spcBef>
                  <a:spcPct val="0"/>
                </a:spcBef>
              </a:pPr>
              <a:t>38</a:t>
            </a:fld>
            <a:endParaRPr lang="en-US" altLang="en-US" sz="1300"/>
          </a:p>
        </p:txBody>
      </p:sp>
      <p:sp>
        <p:nvSpPr>
          <p:cNvPr id="22531"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xfrm>
            <a:off x="1364615" y="3648711"/>
            <a:ext cx="7202263" cy="270324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a-DK" dirty="0" smtClean="0"/>
              <a:t>National</a:t>
            </a:r>
            <a:r>
              <a:rPr lang="da-DK" baseline="0" dirty="0" smtClean="0"/>
              <a:t> Cooperative Highway Research Program project 07-22 was funded to develop a Planning &amp; Preliminary Applications Guide to the HCM that would describe how the HCM could be applied to a wide variety of planning, preliminary engineering, and performance management applications, including but not limited to the use of default values and service volume tables; HCM use in scenario planning; HCM use with travel demand, noise, and air quality models; and the evaluation of over-capacity conditions in a planning context.</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39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will now move on</a:t>
            </a:r>
            <a:r>
              <a:rPr lang="en-US" altLang="en-US" baseline="0" dirty="0" smtClean="0"/>
              <a:t> to today’s second topic: the scope of the Guide and its structure.</a:t>
            </a:r>
            <a:endParaRPr lang="en-US" altLang="en-US" dirty="0" smtClean="0"/>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Several million dollars in new research has been performed since</a:t>
            </a:r>
            <a:r>
              <a:rPr lang="da-DK" baseline="0" dirty="0" smtClean="0"/>
              <a:t> HCM 2010 was published. Some of these projects introduce new capabilities to the HCM: analyzing managed lane and work zone operations, measuring and predicting travel time reliability, analyzing alternative intersection forms, and evaluating roadway corridors incorporating a series of roundabouts. Some projects update previous research to account for driver behavior and technological changes: truck analysis, roundabouts, and </a:t>
            </a:r>
            <a:r>
              <a:rPr lang="en-US" dirty="0">
                <a:latin typeface="Arial" charset="0"/>
              </a:rPr>
              <a:t>Active Traffic and Demand Management (ATDM). Finally, some projects have focused on enhancing how all of this new and existing information can be effectively communicated to HCM users. Later in the presentation, we will go into more detail about how this research has been incorporated into the HCM.</a:t>
            </a:r>
            <a:endParaRPr lang="en-US" dirty="0"/>
          </a:p>
        </p:txBody>
      </p:sp>
      <p:sp>
        <p:nvSpPr>
          <p:cNvPr id="4" name="Slide Number Placeholder 3"/>
          <p:cNvSpPr>
            <a:spLocks noGrp="1"/>
          </p:cNvSpPr>
          <p:nvPr>
            <p:ph type="sldNum" sz="quarter" idx="10"/>
          </p:nvPr>
        </p:nvSpPr>
        <p:spPr/>
        <p:txBody>
          <a:bodyPr/>
          <a:lstStyle/>
          <a:p>
            <a:fld id="{7A1A4CF5-0AA5-48F3-93F4-2187E449BDC5}" type="slidenum">
              <a:rPr lang="en-US" altLang="en-US" smtClean="0"/>
              <a:pPr/>
              <a:t>4</a:t>
            </a:fld>
            <a:endParaRPr lang="en-US" altLang="en-US"/>
          </a:p>
        </p:txBody>
      </p:sp>
    </p:spTree>
    <p:extLst>
      <p:ext uri="{BB962C8B-B14F-4D97-AF65-F5344CB8AC3E}">
        <p14:creationId xmlns:p14="http://schemas.microsoft.com/office/powerpoint/2010/main" val="328115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rial" charset="0"/>
              </a:rPr>
              <a:t>Planning and preliminary engineering covers a wide spectrum of possible levels of analysis. At the highest level (visualize a plane flying at high altitude), the area covered by the analysis is large, but the degree of detail or precision for any particular segment of road is low. This is a typical characteristic of regional areawide studies and sketch planning and screening studies. Relatively few data inputs (e.g., volume, number of lanes) are used, but the number of roadways to be analyzed can be challenging, and the precision of the results is low. Medium-level analyses, such as typical HCM analyses using a mix of measured and default values, have smaller study areas but require a greater variety of data inputs and the analysis results have a correspondingly higher precision. Microsimulation is an example of a low-level analysis that requires a great deal of time and data, but produces the most detailed results. In general, the level of detail produced by microsimulation is unnecessary for a planning analysis, as many of the data inputs (e.g., future volumes) are not known with great precision.</a:t>
            </a:r>
            <a:endParaRPr lang="en-US" alt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The Guide focuses on mid- and high-level analysis methods that either apply the HCM directly or are “HCM-based”—applying simplifications to a method described in the HCM to make it more usable in a planning context (balancing data needs and computational resources with the required accuracy for an analysis. </a:t>
            </a:r>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A roadway project goes through many stages from concept to construction to operation. Initially, the potential need for a project is identified through a long- or short-range areawide or corridor-based plan. Later, if selected for further development and if funding is available, a project will move into the project initiation and project clearance stages, and facility-specific project and environmental plans will be developed. Once the project moves into final design, it moves out of the realm of planning and preliminary engineering. However, once the project is constructed and in operation, it becomes part of the overall transportation system and a subject for system performance monitoring. As performance monitoring covers large areas at low levels of precision, planning and preliminary engineering techniques for estimating roadway operations performance measures again become applicable.</a:t>
            </a:r>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43</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will now</a:t>
            </a:r>
            <a:r>
              <a:rPr lang="en-US" altLang="en-US" baseline="0" dirty="0" smtClean="0"/>
              <a:t> begin to explore the Guide’s contents, starting with Part 1: Overview.</a:t>
            </a:r>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44</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Recognizing the breadth of the Guide’s target audience, the Guide has been structured so that it can been approached in different ways. Importantly, the Guide is designed as a reference work that is not intended to be read cover to cover. Non-HCM users access the Guide via Part 1, while HCM users are referred to appropriate parts of the Guide directly from the HCM. These gateways then refer readers to appropriate sections in Parts 1–4 for more information and examples. In addition to providing an overview of the Guide, Part 1 provides sections on topics cross-referenced throughout the Guide. Part 2 is divided into sections corresponding to HCM system elements (e.g., freeway facilities or signalized intersections), plus sections on multimodal analysis and truck level of service. Part 3 provides guidance on extending the HCM to larger study areas, including corridors, areas, and entire transportation systems. Finally, Part 4 provides three case studies demonstrating many of the methods provided in the Guide. The remainder of this web briefing will cover each parts in detail.</a:t>
            </a:r>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45</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dirty="0" smtClean="0"/>
              <a:t>To</a:t>
            </a:r>
            <a:r>
              <a:rPr lang="da-DK" altLang="en-US" baseline="0" dirty="0" smtClean="0"/>
              <a:t> avoid confusion with the HCM’s volume and numbered chapter structure, the Guide is organized by parts and lettered sections. Part 1 contains 7 sections. Section A provides an introduction to the guide. Sections B and C are the gateway to the Guide for planners and modelers. Sections D through G provide reference information used throughout the Guide.</a:t>
            </a:r>
          </a:p>
          <a:p>
            <a:r>
              <a:rPr lang="da-DK" altLang="en-US" baseline="0" dirty="0" smtClean="0"/>
              <a:t>[Replace placeholder with an image of the PPEAG cover]</a:t>
            </a:r>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aseline="0" dirty="0" smtClean="0"/>
              <a:t>Part 2 contains 9 sections and is likely to be the first point of entry to the Guide for regular users of the HCM. Each HCM chapter presenting an analysis methodology cross-references the Part 2 section in the Guide that contains the corresponding planning guidance and methods. Sections H–N each cover one of the main types of HCM roadway system elements from the perspective of motorized vehicle operations. They are structured similarly and we’ll look at them as a group in a moment. Section O provides planning methods for the pedestrian, bicycle, and public transit modes for all of the system elements for which the HCM provides methods. Finally, Section P presents a method for estimating truck level of service that fills a gap in the HCM’s analysis toolbox.</a:t>
            </a:r>
          </a:p>
          <a:p>
            <a:r>
              <a:rPr lang="da-DK" altLang="en-US" baseline="0" dirty="0" smtClean="0"/>
              <a:t>[Replace placeholder with an image of the PPEAG cover]</a:t>
            </a:r>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aseline="0" dirty="0" smtClean="0"/>
              <a:t>Sections H–N have similar outlines, although not every section covers every topic listed above, and some sections cover additional topics. The first three subsections define the system element described in the section, list the potential planning and preliminary engineering applictions that the Guide’s methods can be applied to, and list the analytical methods covered in more detail in the remainder of the section. We’ll look at these methods over the next few slides. The freeway and urban street sections (and, to a lesser extent, signalized intersections) provide methods for estimating a variety of travel time reliability measures. The sections conclude with cross-references to the multimodal level of service methods for the system element in Sections O and P, and to applicable case studies in Part 4.</a:t>
            </a:r>
            <a:endParaRPr lang="en-US" altLang="en-US" dirty="0" smtClean="0"/>
          </a:p>
        </p:txBody>
      </p:sp>
    </p:spTree>
    <p:extLst>
      <p:ext uri="{BB962C8B-B14F-4D97-AF65-F5344CB8AC3E}">
        <p14:creationId xmlns:p14="http://schemas.microsoft.com/office/powerpoint/2010/main" val="3146367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48</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aseline="0" dirty="0" smtClean="0"/>
              <a:t>Part 3 contains 3 sections that extend HCM methods to the analysis of corridors, areas, and systems.</a:t>
            </a:r>
          </a:p>
        </p:txBody>
      </p:sp>
    </p:spTree>
    <p:extLst>
      <p:ext uri="{BB962C8B-B14F-4D97-AF65-F5344CB8AC3E}">
        <p14:creationId xmlns:p14="http://schemas.microsoft.com/office/powerpoint/2010/main" val="1732964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49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aseline="0" dirty="0" smtClean="0"/>
              <a:t>Part 4 contains 3 case studies that illustrate the application of many of the methods presented in Parts 2 and 3 of the Guide. The case studies cover the analysis of a 120-km section of freeway, a proposed new bus rapid transit route (with exclusive bus lanes) along a series of urban streets, and the application of HCM methods to a long-range transportation plan.</a:t>
            </a:r>
          </a:p>
        </p:txBody>
      </p:sp>
    </p:spTree>
    <p:extLst>
      <p:ext uri="{BB962C8B-B14F-4D97-AF65-F5344CB8AC3E}">
        <p14:creationId xmlns:p14="http://schemas.microsoft.com/office/powerpoint/2010/main" val="84206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556">
              <a:spcBef>
                <a:spcPct val="30000"/>
              </a:spcBef>
              <a:defRPr sz="1200">
                <a:solidFill>
                  <a:schemeClr val="tx1"/>
                </a:solidFill>
                <a:latin typeface="Arial" charset="0"/>
              </a:defRPr>
            </a:lvl1pPr>
            <a:lvl2pPr marL="770662" indent="-296408" defTabSz="999556">
              <a:spcBef>
                <a:spcPct val="30000"/>
              </a:spcBef>
              <a:defRPr sz="1200">
                <a:solidFill>
                  <a:schemeClr val="tx1"/>
                </a:solidFill>
                <a:latin typeface="Arial" charset="0"/>
              </a:defRPr>
            </a:lvl2pPr>
            <a:lvl3pPr marL="1185634" indent="-237127" defTabSz="999556">
              <a:spcBef>
                <a:spcPct val="30000"/>
              </a:spcBef>
              <a:defRPr sz="1200">
                <a:solidFill>
                  <a:schemeClr val="tx1"/>
                </a:solidFill>
                <a:latin typeface="Arial" charset="0"/>
              </a:defRPr>
            </a:lvl3pPr>
            <a:lvl4pPr marL="1659887" indent="-237127" defTabSz="999556">
              <a:spcBef>
                <a:spcPct val="30000"/>
              </a:spcBef>
              <a:defRPr sz="1200">
                <a:solidFill>
                  <a:schemeClr val="tx1"/>
                </a:solidFill>
                <a:latin typeface="Arial" charset="0"/>
              </a:defRPr>
            </a:lvl4pPr>
            <a:lvl5pPr marL="2134141" indent="-237127" defTabSz="999556">
              <a:spcBef>
                <a:spcPct val="30000"/>
              </a:spcBef>
              <a:defRPr sz="1200">
                <a:solidFill>
                  <a:schemeClr val="tx1"/>
                </a:solidFill>
                <a:latin typeface="Arial" charset="0"/>
              </a:defRPr>
            </a:lvl5pPr>
            <a:lvl6pPr marL="2608395" indent="-237127" defTabSz="999556" eaLnBrk="0" fontAlgn="base" hangingPunct="0">
              <a:spcBef>
                <a:spcPct val="30000"/>
              </a:spcBef>
              <a:spcAft>
                <a:spcPct val="0"/>
              </a:spcAft>
              <a:defRPr sz="1200">
                <a:solidFill>
                  <a:schemeClr val="tx1"/>
                </a:solidFill>
                <a:latin typeface="Arial" charset="0"/>
              </a:defRPr>
            </a:lvl6pPr>
            <a:lvl7pPr marL="3082648" indent="-237127" defTabSz="999556" eaLnBrk="0" fontAlgn="base" hangingPunct="0">
              <a:spcBef>
                <a:spcPct val="30000"/>
              </a:spcBef>
              <a:spcAft>
                <a:spcPct val="0"/>
              </a:spcAft>
              <a:defRPr sz="1200">
                <a:solidFill>
                  <a:schemeClr val="tx1"/>
                </a:solidFill>
                <a:latin typeface="Arial" charset="0"/>
              </a:defRPr>
            </a:lvl7pPr>
            <a:lvl8pPr marL="3556902" indent="-237127" defTabSz="999556" eaLnBrk="0" fontAlgn="base" hangingPunct="0">
              <a:spcBef>
                <a:spcPct val="30000"/>
              </a:spcBef>
              <a:spcAft>
                <a:spcPct val="0"/>
              </a:spcAft>
              <a:defRPr sz="1200">
                <a:solidFill>
                  <a:schemeClr val="tx1"/>
                </a:solidFill>
                <a:latin typeface="Arial" charset="0"/>
              </a:defRPr>
            </a:lvl8pPr>
            <a:lvl9pPr marL="4031155" indent="-237127" defTabSz="999556"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DE49E889-8A46-4B18-A1FE-63FD2A2EBBD7}" type="slidenum">
              <a:rPr lang="en-US" altLang="en-US" sz="1300"/>
              <a:pPr eaLnBrk="0" hangingPunct="0">
                <a:spcBef>
                  <a:spcPct val="0"/>
                </a:spcBef>
              </a:pPr>
              <a:t>5</a:t>
            </a:fld>
            <a:endParaRPr lang="en-US" altLang="en-US" sz="1300"/>
          </a:p>
        </p:txBody>
      </p:sp>
      <p:sp>
        <p:nvSpPr>
          <p:cNvPr id="22531"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xfrm>
            <a:off x="1364615" y="3648711"/>
            <a:ext cx="6783098" cy="256102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a-DK" dirty="0" smtClean="0"/>
              <a:t>In addition to the</a:t>
            </a:r>
            <a:r>
              <a:rPr lang="da-DK" baseline="0" dirty="0" smtClean="0"/>
              <a:t> need to integrate new content into the HCM, the need for a title more descriptive of the HCM’s contents was becoming more apparent. The HCM’s content has evolved to keep pace with the analysis needs of transportation professionals, but the basic title has stayed the same since 1950. Transportation professionals and decision-makers have not always been aware of the features that have been added over time.</a:t>
            </a: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altLang="en-US" dirty="0" smtClean="0"/>
              <a:t>This concludes the overview of the three case studies provided in the Guide. I will now</a:t>
            </a:r>
            <a:r>
              <a:rPr lang="en-US" altLang="en-US" baseline="0" dirty="0" smtClean="0"/>
              <a:t> take the remaining time to answer questions on the case studies, as well as answer questions on earlier portions of the web briefing.</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4DD3600D-473A-4248-B531-F440D153FAF0}" type="slidenum">
              <a:rPr lang="en-US" altLang="en-US" smtClean="0"/>
              <a:pPr>
                <a:defRPr/>
              </a:pPr>
              <a:t>50</a:t>
            </a:fld>
            <a:endParaRPr lang="en-US" altLang="en-US"/>
          </a:p>
        </p:txBody>
      </p:sp>
    </p:spTree>
    <p:extLst>
      <p:ext uri="{BB962C8B-B14F-4D97-AF65-F5344CB8AC3E}">
        <p14:creationId xmlns:p14="http://schemas.microsoft.com/office/powerpoint/2010/main" val="249315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556">
              <a:spcBef>
                <a:spcPct val="30000"/>
              </a:spcBef>
              <a:defRPr sz="1200">
                <a:solidFill>
                  <a:schemeClr val="tx1"/>
                </a:solidFill>
                <a:latin typeface="Arial" charset="0"/>
              </a:defRPr>
            </a:lvl1pPr>
            <a:lvl2pPr marL="770662" indent="-296408" defTabSz="999556">
              <a:spcBef>
                <a:spcPct val="30000"/>
              </a:spcBef>
              <a:defRPr sz="1200">
                <a:solidFill>
                  <a:schemeClr val="tx1"/>
                </a:solidFill>
                <a:latin typeface="Arial" charset="0"/>
              </a:defRPr>
            </a:lvl2pPr>
            <a:lvl3pPr marL="1185634" indent="-237127" defTabSz="999556">
              <a:spcBef>
                <a:spcPct val="30000"/>
              </a:spcBef>
              <a:defRPr sz="1200">
                <a:solidFill>
                  <a:schemeClr val="tx1"/>
                </a:solidFill>
                <a:latin typeface="Arial" charset="0"/>
              </a:defRPr>
            </a:lvl3pPr>
            <a:lvl4pPr marL="1659887" indent="-237127" defTabSz="999556">
              <a:spcBef>
                <a:spcPct val="30000"/>
              </a:spcBef>
              <a:defRPr sz="1200">
                <a:solidFill>
                  <a:schemeClr val="tx1"/>
                </a:solidFill>
                <a:latin typeface="Arial" charset="0"/>
              </a:defRPr>
            </a:lvl4pPr>
            <a:lvl5pPr marL="2134141" indent="-237127" defTabSz="999556">
              <a:spcBef>
                <a:spcPct val="30000"/>
              </a:spcBef>
              <a:defRPr sz="1200">
                <a:solidFill>
                  <a:schemeClr val="tx1"/>
                </a:solidFill>
                <a:latin typeface="Arial" charset="0"/>
              </a:defRPr>
            </a:lvl5pPr>
            <a:lvl6pPr marL="2608395" indent="-237127" defTabSz="999556" eaLnBrk="0" fontAlgn="base" hangingPunct="0">
              <a:spcBef>
                <a:spcPct val="30000"/>
              </a:spcBef>
              <a:spcAft>
                <a:spcPct val="0"/>
              </a:spcAft>
              <a:defRPr sz="1200">
                <a:solidFill>
                  <a:schemeClr val="tx1"/>
                </a:solidFill>
                <a:latin typeface="Arial" charset="0"/>
              </a:defRPr>
            </a:lvl6pPr>
            <a:lvl7pPr marL="3082648" indent="-237127" defTabSz="999556" eaLnBrk="0" fontAlgn="base" hangingPunct="0">
              <a:spcBef>
                <a:spcPct val="30000"/>
              </a:spcBef>
              <a:spcAft>
                <a:spcPct val="0"/>
              </a:spcAft>
              <a:defRPr sz="1200">
                <a:solidFill>
                  <a:schemeClr val="tx1"/>
                </a:solidFill>
                <a:latin typeface="Arial" charset="0"/>
              </a:defRPr>
            </a:lvl7pPr>
            <a:lvl8pPr marL="3556902" indent="-237127" defTabSz="999556" eaLnBrk="0" fontAlgn="base" hangingPunct="0">
              <a:spcBef>
                <a:spcPct val="30000"/>
              </a:spcBef>
              <a:spcAft>
                <a:spcPct val="0"/>
              </a:spcAft>
              <a:defRPr sz="1200">
                <a:solidFill>
                  <a:schemeClr val="tx1"/>
                </a:solidFill>
                <a:latin typeface="Arial" charset="0"/>
              </a:defRPr>
            </a:lvl8pPr>
            <a:lvl9pPr marL="4031155" indent="-237127" defTabSz="999556"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DE49E889-8A46-4B18-A1FE-63FD2A2EBBD7}" type="slidenum">
              <a:rPr lang="en-US" altLang="en-US" sz="1300"/>
              <a:pPr eaLnBrk="0" hangingPunct="0">
                <a:spcBef>
                  <a:spcPct val="0"/>
                </a:spcBef>
              </a:pPr>
              <a:t>6</a:t>
            </a:fld>
            <a:endParaRPr lang="en-US" altLang="en-US" sz="1300"/>
          </a:p>
        </p:txBody>
      </p:sp>
      <p:sp>
        <p:nvSpPr>
          <p:cNvPr id="22531"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xfrm>
            <a:off x="1364615" y="3648711"/>
            <a:ext cx="7438191" cy="292951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a-DK" dirty="0" smtClean="0"/>
              <a:t>Previous HCM editions have had a year in the title, although they’ve also been referred to as an ”edition” somewhere inside. It</a:t>
            </a:r>
            <a:r>
              <a:rPr lang="da-DK" baseline="0" dirty="0" smtClean="0"/>
              <a:t> has become increasingly impractical to wait 10-15 years for new research to be completed to issue a new HCM and the online Volume 4 introduced with HCM 2010 facilitates issuing new and updated chapters. Each chapter will have its own version number, starting with 6.0, which will be updated as errata are released and as new research is incorporated. This approach will allow the HCM to continue to present state-of-the-art methods, while allowing analysts to tie their analysis to a specific version of a methodology.</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will now move on</a:t>
            </a:r>
            <a:r>
              <a:rPr lang="en-US" altLang="en-US" baseline="0" dirty="0" smtClean="0"/>
              <a:t> to today’s second topic: the structure of the HCM 6</a:t>
            </a:r>
            <a:r>
              <a:rPr lang="en-US" altLang="en-US" baseline="30000" dirty="0" smtClean="0"/>
              <a:t>th</a:t>
            </a:r>
            <a:r>
              <a:rPr lang="en-US" altLang="en-US" baseline="0" dirty="0" smtClean="0"/>
              <a:t> Edition.</a:t>
            </a:r>
          </a:p>
          <a:p>
            <a:pPr defTabSz="948507">
              <a:defRPr/>
            </a:pPr>
            <a:r>
              <a:rPr lang="da-DK" altLang="en-US" baseline="0" dirty="0" smtClean="0"/>
              <a:t>[Replace placeholder with an image of the HCM 6th edition cover]</a:t>
            </a:r>
            <a:endParaRPr lang="en-US" altLang="en-US" dirty="0" smtClean="0"/>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8</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HCM is divided into four volumes: three printed and one online. Volume 1 houses concepts material that all</a:t>
            </a:r>
            <a:r>
              <a:rPr lang="en-US" altLang="en-US" baseline="0" dirty="0" smtClean="0"/>
              <a:t> HCM users should be familiar with before applying the HCM. Volume 2 describes the methodologies for freeways and highways, while Volume 3 describes the methodologies for urban streets and off-street pedestrian and bicycle facilities. Volume 4 provides additional resources that support the material in the printed HCM. We’ll briefly go through the contents of each of these volumes in the next few slides. Later in the presentation, we’ll go over the changes in these chapters.</a:t>
            </a:r>
            <a:br>
              <a:rPr lang="en-US" altLang="en-US" baseline="0" dirty="0" smtClean="0"/>
            </a:br>
            <a:r>
              <a:rPr lang="en-US" altLang="en-US" baseline="0" dirty="0" smtClean="0"/>
              <a:t>[Replace graphics with Sixth Edition versions when available]</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70662" indent="-296408">
              <a:spcBef>
                <a:spcPct val="30000"/>
              </a:spcBef>
              <a:defRPr sz="1200">
                <a:solidFill>
                  <a:schemeClr val="tx1"/>
                </a:solidFill>
                <a:latin typeface="Arial" charset="0"/>
              </a:defRPr>
            </a:lvl2pPr>
            <a:lvl3pPr marL="1185634" indent="-237127">
              <a:spcBef>
                <a:spcPct val="30000"/>
              </a:spcBef>
              <a:defRPr sz="1200">
                <a:solidFill>
                  <a:schemeClr val="tx1"/>
                </a:solidFill>
                <a:latin typeface="Arial" charset="0"/>
              </a:defRPr>
            </a:lvl3pPr>
            <a:lvl4pPr marL="1659887" indent="-237127">
              <a:spcBef>
                <a:spcPct val="30000"/>
              </a:spcBef>
              <a:defRPr sz="1200">
                <a:solidFill>
                  <a:schemeClr val="tx1"/>
                </a:solidFill>
                <a:latin typeface="Arial" charset="0"/>
              </a:defRPr>
            </a:lvl4pPr>
            <a:lvl5pPr marL="2134141" indent="-237127">
              <a:spcBef>
                <a:spcPct val="30000"/>
              </a:spcBef>
              <a:defRPr sz="1200">
                <a:solidFill>
                  <a:schemeClr val="tx1"/>
                </a:solidFill>
                <a:latin typeface="Arial" charset="0"/>
              </a:defRPr>
            </a:lvl5pPr>
            <a:lvl6pPr marL="2608395" indent="-237127" eaLnBrk="0" fontAlgn="base" hangingPunct="0">
              <a:spcBef>
                <a:spcPct val="30000"/>
              </a:spcBef>
              <a:spcAft>
                <a:spcPct val="0"/>
              </a:spcAft>
              <a:defRPr sz="1200">
                <a:solidFill>
                  <a:schemeClr val="tx1"/>
                </a:solidFill>
                <a:latin typeface="Arial" charset="0"/>
              </a:defRPr>
            </a:lvl6pPr>
            <a:lvl7pPr marL="3082648" indent="-237127" eaLnBrk="0" fontAlgn="base" hangingPunct="0">
              <a:spcBef>
                <a:spcPct val="30000"/>
              </a:spcBef>
              <a:spcAft>
                <a:spcPct val="0"/>
              </a:spcAft>
              <a:defRPr sz="1200">
                <a:solidFill>
                  <a:schemeClr val="tx1"/>
                </a:solidFill>
                <a:latin typeface="Arial" charset="0"/>
              </a:defRPr>
            </a:lvl7pPr>
            <a:lvl8pPr marL="3556902" indent="-237127" eaLnBrk="0" fontAlgn="base" hangingPunct="0">
              <a:spcBef>
                <a:spcPct val="30000"/>
              </a:spcBef>
              <a:spcAft>
                <a:spcPct val="0"/>
              </a:spcAft>
              <a:defRPr sz="1200">
                <a:solidFill>
                  <a:schemeClr val="tx1"/>
                </a:solidFill>
                <a:latin typeface="Arial" charset="0"/>
              </a:defRPr>
            </a:lvl8pPr>
            <a:lvl9pPr marL="4031155" indent="-237127" eaLnBrk="0" fontAlgn="base" hangingPunct="0">
              <a:spcBef>
                <a:spcPct val="30000"/>
              </a:spcBef>
              <a:spcAft>
                <a:spcPct val="0"/>
              </a:spcAft>
              <a:defRPr sz="1200">
                <a:solidFill>
                  <a:schemeClr val="tx1"/>
                </a:solidFill>
                <a:latin typeface="Arial" charset="0"/>
              </a:defRPr>
            </a:lvl9pPr>
          </a:lstStyle>
          <a:p>
            <a:pPr>
              <a:spcBef>
                <a:spcPct val="0"/>
              </a:spcBef>
            </a:pPr>
            <a:fld id="{267F9C10-C2E4-4289-8CF4-1BCF0508B42E}" type="slidenum">
              <a:rPr lang="en-US" altLang="en-US"/>
              <a:pPr>
                <a:spcBef>
                  <a:spcPct val="0"/>
                </a:spcBef>
              </a:pPr>
              <a:t>9</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Volume 4 provides more than just access to supplemental chapters. TRB’s Highway Capacity Committee periodically</a:t>
            </a:r>
            <a:r>
              <a:rPr lang="en-US" altLang="en-US" baseline="0" dirty="0" smtClean="0"/>
              <a:t> issues interpretations and errata for the HCM that result from user questions and feedback; these are posted in Volume 4. The technical reference library provides access to many of the source research reports that form the basis for HCM methods. The HCM Applications Guidebook is an online tool that demonstrates how the HCM can be applied to a project as it evolves from concept to design to implementation. The new Planning &amp; Preliminary Engineering Applications Guide, the subject of a future briefing in this series, demonstrates how HCM concepts and methods can be incorporated into planning-level evaluations. Finally, a discussion forum allows HCM users to ask questions of the broader HCM community on the use of the HCM, and to provide feedback about the HCM.</a:t>
            </a:r>
            <a:br>
              <a:rPr lang="en-US" altLang="en-US" baseline="0" dirty="0" smtClean="0"/>
            </a:br>
            <a:r>
              <a:rPr lang="en-US" altLang="en-US" baseline="0" dirty="0" smtClean="0"/>
              <a:t>[Replace placeholder with PPEAG cover when available]</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7388" y="713678"/>
            <a:ext cx="7770812" cy="1988247"/>
          </a:xfrm>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70000"/>
              </a:lnSpc>
              <a:defRPr sz="6000" b="1" i="0">
                <a:solidFill>
                  <a:srgbClr val="609E75"/>
                </a:solidFill>
                <a:effectLst>
                  <a:innerShdw blurRad="76200" dist="50800" dir="16200000">
                    <a:prstClr val="black">
                      <a:alpha val="23000"/>
                    </a:prstClr>
                  </a:innerShdw>
                </a:effectLst>
                <a:latin typeface="Calibri" pitchFamily="34" charset="0"/>
                <a:cs typeface="Calibri" pitchFamily="34" charset="0"/>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687388" y="3155794"/>
            <a:ext cx="6399212" cy="1333655"/>
          </a:xfrm>
        </p:spPr>
        <p:txBody>
          <a:bodyPr/>
          <a:lstStyle>
            <a:lvl1pPr marL="0" indent="0">
              <a:buFont typeface="Verdana" charset="0"/>
              <a:buNone/>
              <a:defRPr sz="1800" b="1" i="0">
                <a:solidFill>
                  <a:schemeClr val="tx2">
                    <a:lumMod val="50000"/>
                    <a:lumOff val="50000"/>
                  </a:schemeClr>
                </a:solidFill>
                <a:latin typeface="Calibri" pitchFamily="34" charset="0"/>
                <a:cs typeface="Calibri" pitchFamily="34" charset="0"/>
              </a:defRPr>
            </a:lvl1pPr>
          </a:lstStyle>
          <a:p>
            <a:pPr lvl="0"/>
            <a:r>
              <a:rPr lang="en-US" noProof="0" smtClean="0"/>
              <a:t>Click to edit Master subtitle style</a:t>
            </a:r>
            <a:endParaRPr lang="en-US" noProof="0" dirty="0" smtClean="0"/>
          </a:p>
        </p:txBody>
      </p:sp>
      <p:sp>
        <p:nvSpPr>
          <p:cNvPr id="11" name="TextBox 10"/>
          <p:cNvSpPr txBox="1"/>
          <p:nvPr userDrawn="1"/>
        </p:nvSpPr>
        <p:spPr>
          <a:xfrm>
            <a:off x="7630276" y="5733746"/>
            <a:ext cx="1334733" cy="307777"/>
          </a:xfrm>
          <a:prstGeom prst="rect">
            <a:avLst/>
          </a:prstGeom>
          <a:noFill/>
        </p:spPr>
        <p:txBody>
          <a:bodyPr wrap="square" rtlCol="0">
            <a:spAutoFit/>
          </a:bodyPr>
          <a:lstStyle/>
          <a:p>
            <a:r>
              <a:rPr lang="en-US" sz="1400" b="0" dirty="0" smtClean="0">
                <a:solidFill>
                  <a:schemeClr val="bg1">
                    <a:lumMod val="50000"/>
                  </a:schemeClr>
                </a:solidFill>
                <a:latin typeface="Calibri" panose="020F0502020204030204" pitchFamily="34" charset="0"/>
              </a:rPr>
              <a:t>Dr. Roger </a:t>
            </a:r>
            <a:r>
              <a:rPr lang="en-US" sz="1400" b="0" dirty="0" err="1" smtClean="0">
                <a:solidFill>
                  <a:schemeClr val="bg1">
                    <a:lumMod val="50000"/>
                  </a:schemeClr>
                </a:solidFill>
                <a:latin typeface="Calibri" panose="020F0502020204030204" pitchFamily="34" charset="0"/>
              </a:rPr>
              <a:t>Roess</a:t>
            </a:r>
            <a:endParaRPr lang="en-US" sz="1400" b="0" dirty="0">
              <a:solidFill>
                <a:schemeClr val="bg1">
                  <a:lumMod val="50000"/>
                </a:schemeClr>
              </a:solidFill>
              <a:latin typeface="Calibri" panose="020F0502020204030204" pitchFamily="34" charset="0"/>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992" y="5571248"/>
            <a:ext cx="2568243" cy="35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10898" y="5518508"/>
            <a:ext cx="2001269" cy="51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24900" y="5516710"/>
            <a:ext cx="677508" cy="49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5321029" y="5707355"/>
            <a:ext cx="1218554" cy="237767"/>
          </a:xfrm>
          <a:prstGeom prst="rect">
            <a:avLst/>
          </a:prstGeom>
          <a:noFill/>
          <a:ln>
            <a:noFill/>
          </a:ln>
          <a:effectLst>
            <a:glow rad="177800">
              <a:schemeClr val="bg1">
                <a:alpha val="6000"/>
              </a:schemeClr>
            </a:glow>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01600" algn="ctr">
                <a:solidFill>
                  <a:schemeClr val="tx1"/>
                </a:solidFill>
                <a:miter lim="800000"/>
                <a:headEnd/>
                <a:tailEnd/>
              </a14:hiddenLine>
            </a:ext>
          </a:extLst>
        </p:spPr>
      </p:pic>
      <p:sp>
        <p:nvSpPr>
          <p:cNvPr id="14" name="Rectangle 13"/>
          <p:cNvSpPr/>
          <p:nvPr userDrawn="1"/>
        </p:nvSpPr>
        <p:spPr>
          <a:xfrm>
            <a:off x="0" y="6158921"/>
            <a:ext cx="9144000" cy="110320"/>
          </a:xfrm>
          <a:prstGeom prst="rect">
            <a:avLst/>
          </a:prstGeom>
          <a:gradFill>
            <a:gsLst>
              <a:gs pos="0">
                <a:srgbClr val="609E75"/>
              </a:gs>
              <a:gs pos="29000">
                <a:schemeClr val="tx1"/>
              </a:gs>
              <a:gs pos="17000">
                <a:schemeClr val="tx1">
                  <a:lumMod val="75000"/>
                  <a:lumOff val="25000"/>
                </a:schemeClr>
              </a:gs>
              <a:gs pos="72000">
                <a:schemeClr val="bg1">
                  <a:lumMod val="85000"/>
                </a:schemeClr>
              </a:gs>
              <a:gs pos="99167">
                <a:srgbClr val="609E75"/>
              </a:gs>
              <a:gs pos="87000">
                <a:schemeClr val="tx1">
                  <a:lumMod val="65000"/>
                  <a:lumOff val="3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rot="10800000">
            <a:off x="0" y="189643"/>
            <a:ext cx="9144000" cy="110320"/>
          </a:xfrm>
          <a:prstGeom prst="rect">
            <a:avLst/>
          </a:prstGeom>
          <a:gradFill>
            <a:gsLst>
              <a:gs pos="0">
                <a:srgbClr val="609E75"/>
              </a:gs>
              <a:gs pos="29000">
                <a:schemeClr val="tx1"/>
              </a:gs>
              <a:gs pos="17000">
                <a:schemeClr val="tx1">
                  <a:lumMod val="75000"/>
                  <a:lumOff val="25000"/>
                </a:schemeClr>
              </a:gs>
              <a:gs pos="72000">
                <a:schemeClr val="bg1">
                  <a:lumMod val="85000"/>
                </a:schemeClr>
              </a:gs>
              <a:gs pos="99167">
                <a:srgbClr val="609E75"/>
              </a:gs>
              <a:gs pos="87000">
                <a:schemeClr val="tx1">
                  <a:lumMod val="65000"/>
                  <a:lumOff val="3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0" y="6217920"/>
            <a:ext cx="9144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867597" y="6233503"/>
            <a:ext cx="2115683" cy="4827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0" y="0"/>
            <a:ext cx="9144000" cy="2373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8EC61D-9B93-3942-A140-57019195D481}" type="slidenum">
              <a:rPr lang="en-US"/>
              <a:pPr/>
              <a:t>‹#›</a:t>
            </a:fld>
            <a:endParaRPr lang="en-US"/>
          </a:p>
        </p:txBody>
      </p:sp>
    </p:spTree>
    <p:extLst>
      <p:ext uri="{BB962C8B-B14F-4D97-AF65-F5344CB8AC3E}">
        <p14:creationId xmlns:p14="http://schemas.microsoft.com/office/powerpoint/2010/main" val="375282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131763"/>
            <a:ext cx="2066925"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1763"/>
            <a:ext cx="6048375"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18F581-A5C7-8747-865F-4D0E76806A07}" type="slidenum">
              <a:rPr lang="en-US"/>
              <a:pPr/>
              <a:t>‹#›</a:t>
            </a:fld>
            <a:endParaRPr lang="en-US"/>
          </a:p>
        </p:txBody>
      </p:sp>
    </p:spTree>
    <p:extLst>
      <p:ext uri="{BB962C8B-B14F-4D97-AF65-F5344CB8AC3E}">
        <p14:creationId xmlns:p14="http://schemas.microsoft.com/office/powerpoint/2010/main" val="86933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cap="all">
                <a:solidFill>
                  <a:srgbClr val="609E75"/>
                </a:solidFill>
                <a:latin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75000"/>
                  </a:schemeClr>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a:xfrm>
            <a:off x="96644" y="6389649"/>
            <a:ext cx="1174595" cy="468351"/>
          </a:xfrm>
        </p:spPr>
        <p:txBody>
          <a:bodyPr/>
          <a:lstStyle>
            <a:lvl1pPr>
              <a:defRPr/>
            </a:lvl1pPr>
          </a:lstStyle>
          <a:p>
            <a:fld id="{C12B12DF-60E5-7444-B359-9FDF33DA75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553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4769"/>
            <a:ext cx="2135188" cy="474663"/>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354769"/>
            <a:ext cx="2897188" cy="474663"/>
          </a:xfrm>
          <a:prstGeom prst="rect">
            <a:avLst/>
          </a:prstGeom>
        </p:spPr>
        <p:txBody>
          <a:bodyPr/>
          <a:lstStyle>
            <a:lvl1pPr>
              <a:defRPr sz="1200" b="0" i="0">
                <a:solidFill>
                  <a:schemeClr val="bg1">
                    <a:lumMod val="85000"/>
                  </a:schemeClr>
                </a:solidFill>
                <a:latin typeface="Helvetica Light"/>
                <a:cs typeface="Helvetica Light"/>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A90A224-8E26-2B47-A7C2-395A461B004A}" type="slidenum">
              <a:rPr lang="en-US"/>
              <a:pPr/>
              <a:t>‹#›</a:t>
            </a:fld>
            <a:endParaRPr lang="en-US"/>
          </a:p>
        </p:txBody>
      </p:sp>
      <p:sp>
        <p:nvSpPr>
          <p:cNvPr id="7" name="Rectangle 3"/>
          <p:cNvSpPr>
            <a:spLocks noGrp="1" noChangeArrowheads="1"/>
          </p:cNvSpPr>
          <p:nvPr>
            <p:ph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1436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31188" cy="802718"/>
          </a:xfrm>
        </p:spPr>
        <p:txBody>
          <a:bodyPr/>
          <a:lstStyle>
            <a:lvl1pPr>
              <a:defRPr sz="2800">
                <a:solidFill>
                  <a:schemeClr val="bg1">
                    <a:lumMod val="95000"/>
                  </a:schemeClr>
                </a:solidFill>
              </a:defRPr>
            </a:lvl1pPr>
          </a:lstStyle>
          <a:p>
            <a:r>
              <a:rPr lang="en-US" dirty="0" smtClean="0"/>
              <a:t>Click to edit Master title style</a:t>
            </a:r>
            <a:endParaRPr lang="en-US" dirty="0"/>
          </a:p>
        </p:txBody>
      </p:sp>
      <p:sp>
        <p:nvSpPr>
          <p:cNvPr id="7" name="Rectangle 3"/>
          <p:cNvSpPr>
            <a:spLocks noGrp="1" noChangeArrowheads="1"/>
          </p:cNvSpPr>
          <p:nvPr>
            <p:ph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normAutofit/>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2"/>
          </p:nvPr>
        </p:nvSpPr>
        <p:spPr>
          <a:xfrm>
            <a:off x="471875" y="6359615"/>
            <a:ext cx="928048" cy="312550"/>
          </a:xfrm>
        </p:spPr>
        <p:txBody>
          <a:bodyPr/>
          <a:lstStyle>
            <a:lvl1pPr>
              <a:defRPr sz="1200">
                <a:solidFill>
                  <a:schemeClr val="bg1"/>
                </a:solidFill>
                <a:latin typeface="Calibri" panose="020F0502020204030204" pitchFamily="34" charset="0"/>
              </a:defRPr>
            </a:lvl1pPr>
          </a:lstStyle>
          <a:p>
            <a:fld id="{8A90A224-8E26-2B47-A7C2-395A461B004A}" type="slidenum">
              <a:rPr lang="en-US" smtClean="0"/>
              <a:pPr/>
              <a:t>‹#›</a:t>
            </a:fld>
            <a:endParaRPr lang="en-US" dirty="0"/>
          </a:p>
        </p:txBody>
      </p:sp>
    </p:spTree>
    <p:extLst>
      <p:ext uri="{BB962C8B-B14F-4D97-AF65-F5344CB8AC3E}">
        <p14:creationId xmlns:p14="http://schemas.microsoft.com/office/powerpoint/2010/main" val="11987720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solidFill>
                  <a:srgbClr val="609E75"/>
                </a:solidFill>
                <a:effectLst>
                  <a:innerShdw blurRad="63500" dist="63500" dir="16200000">
                    <a:prstClr val="black">
                      <a:alpha val="21000"/>
                    </a:prstClr>
                  </a:innerShdw>
                </a:effectLst>
                <a:latin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75000"/>
                  </a:schemeClr>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a:xfrm>
            <a:off x="475488" y="6364224"/>
            <a:ext cx="932688" cy="310896"/>
          </a:xfrm>
        </p:spPr>
        <p:txBody>
          <a:bodyPr/>
          <a:lstStyle>
            <a:lvl1pPr>
              <a:defRPr/>
            </a:lvl1pPr>
          </a:lstStyle>
          <a:p>
            <a:fld id="{C12B12DF-60E5-7444-B359-9FDF33DA75F5}" type="slidenum">
              <a:rPr lang="en-US"/>
              <a:pPr/>
              <a:t>‹#›</a:t>
            </a:fld>
            <a:endParaRPr lang="en-US"/>
          </a:p>
        </p:txBody>
      </p:sp>
    </p:spTree>
    <p:extLst>
      <p:ext uri="{BB962C8B-B14F-4D97-AF65-F5344CB8AC3E}">
        <p14:creationId xmlns:p14="http://schemas.microsoft.com/office/powerpoint/2010/main" val="168553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159617-243E-2D47-A8E9-605F6C56CDB4}" type="slidenum">
              <a:rPr lang="en-US"/>
              <a:pPr/>
              <a:t>‹#›</a:t>
            </a:fld>
            <a:endParaRPr lang="en-US"/>
          </a:p>
        </p:txBody>
      </p:sp>
      <p:sp>
        <p:nvSpPr>
          <p:cNvPr id="8" name="Rectangle 3"/>
          <p:cNvSpPr>
            <a:spLocks noGrp="1" noChangeArrowheads="1"/>
          </p:cNvSpPr>
          <p:nvPr>
            <p:ph idx="1"/>
          </p:nvPr>
        </p:nvSpPr>
        <p:spPr bwMode="auto">
          <a:xfrm>
            <a:off x="468313" y="1108075"/>
            <a:ext cx="390099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59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27E77B0-570B-0342-B730-C1F34FA3960E}" type="slidenum">
              <a:rPr lang="en-US"/>
              <a:pPr/>
              <a:t>‹#›</a:t>
            </a:fld>
            <a:endParaRPr lang="en-US"/>
          </a:p>
        </p:txBody>
      </p:sp>
    </p:spTree>
    <p:extLst>
      <p:ext uri="{BB962C8B-B14F-4D97-AF65-F5344CB8AC3E}">
        <p14:creationId xmlns:p14="http://schemas.microsoft.com/office/powerpoint/2010/main" val="332747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4D6761F5-4A69-D743-8ED6-07CBF8A91372}" type="slidenum">
              <a:rPr lang="en-US"/>
              <a:pPr/>
              <a:t>‹#›</a:t>
            </a:fld>
            <a:endParaRPr lang="en-US"/>
          </a:p>
        </p:txBody>
      </p:sp>
    </p:spTree>
    <p:extLst>
      <p:ext uri="{BB962C8B-B14F-4D97-AF65-F5344CB8AC3E}">
        <p14:creationId xmlns:p14="http://schemas.microsoft.com/office/powerpoint/2010/main" val="31960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5A00BB-71F7-7042-9277-7E0EF475EB1D}" type="slidenum">
              <a:rPr lang="en-US"/>
              <a:pPr/>
              <a:t>‹#›</a:t>
            </a:fld>
            <a:endParaRPr lang="en-US"/>
          </a:p>
        </p:txBody>
      </p:sp>
    </p:spTree>
    <p:extLst>
      <p:ext uri="{BB962C8B-B14F-4D97-AF65-F5344CB8AC3E}">
        <p14:creationId xmlns:p14="http://schemas.microsoft.com/office/powerpoint/2010/main" val="68611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28E20-128C-C94D-B846-985F4390A9D3}" type="slidenum">
              <a:rPr lang="en-US"/>
              <a:pPr/>
              <a:t>‹#›</a:t>
            </a:fld>
            <a:endParaRPr lang="en-US"/>
          </a:p>
        </p:txBody>
      </p:sp>
    </p:spTree>
    <p:extLst>
      <p:ext uri="{BB962C8B-B14F-4D97-AF65-F5344CB8AC3E}">
        <p14:creationId xmlns:p14="http://schemas.microsoft.com/office/powerpoint/2010/main" val="188346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4769"/>
            <a:ext cx="2135188" cy="474663"/>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54769"/>
            <a:ext cx="2897188" cy="474663"/>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C6476E-1A75-9244-B6AD-98EF6A8DC175}" type="slidenum">
              <a:rPr lang="en-US"/>
              <a:pPr/>
              <a:t>‹#›</a:t>
            </a:fld>
            <a:endParaRPr lang="en-US"/>
          </a:p>
        </p:txBody>
      </p:sp>
    </p:spTree>
    <p:extLst>
      <p:ext uri="{BB962C8B-B14F-4D97-AF65-F5344CB8AC3E}">
        <p14:creationId xmlns:p14="http://schemas.microsoft.com/office/powerpoint/2010/main" val="83282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6158921"/>
            <a:ext cx="9144000" cy="110320"/>
          </a:xfrm>
          <a:prstGeom prst="rect">
            <a:avLst/>
          </a:prstGeom>
          <a:gradFill>
            <a:gsLst>
              <a:gs pos="0">
                <a:srgbClr val="609E75"/>
              </a:gs>
              <a:gs pos="29000">
                <a:schemeClr val="tx1"/>
              </a:gs>
              <a:gs pos="17000">
                <a:schemeClr val="tx1">
                  <a:lumMod val="75000"/>
                  <a:lumOff val="25000"/>
                </a:schemeClr>
              </a:gs>
              <a:gs pos="72000">
                <a:schemeClr val="bg1">
                  <a:lumMod val="85000"/>
                </a:schemeClr>
              </a:gs>
              <a:gs pos="99167">
                <a:srgbClr val="609E75"/>
              </a:gs>
              <a:gs pos="87000">
                <a:schemeClr val="tx1">
                  <a:lumMod val="65000"/>
                  <a:lumOff val="3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rot="10800000">
            <a:off x="0" y="734095"/>
            <a:ext cx="9144000" cy="110320"/>
          </a:xfrm>
          <a:prstGeom prst="rect">
            <a:avLst/>
          </a:prstGeom>
          <a:gradFill>
            <a:gsLst>
              <a:gs pos="0">
                <a:srgbClr val="609E75"/>
              </a:gs>
              <a:gs pos="29000">
                <a:schemeClr val="tx1"/>
              </a:gs>
              <a:gs pos="17000">
                <a:schemeClr val="tx1">
                  <a:lumMod val="75000"/>
                  <a:lumOff val="25000"/>
                </a:schemeClr>
              </a:gs>
              <a:gs pos="72000">
                <a:schemeClr val="bg1">
                  <a:lumMod val="85000"/>
                </a:schemeClr>
              </a:gs>
              <a:gs pos="99167">
                <a:srgbClr val="609E75"/>
              </a:gs>
              <a:gs pos="87000">
                <a:schemeClr val="tx1">
                  <a:lumMod val="65000"/>
                  <a:lumOff val="3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0" y="6217920"/>
            <a:ext cx="9144000"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867597" y="6233503"/>
            <a:ext cx="2115683" cy="4827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7908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475488" y="6364224"/>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bodyPr>
          <a:lstStyle>
            <a:lvl1pPr algn="l">
              <a:defRPr sz="1200">
                <a:solidFill>
                  <a:schemeClr val="bg1"/>
                </a:solidFill>
                <a:latin typeface="Calibri" panose="020F0502020204030204" pitchFamily="34" charset="0"/>
              </a:defRPr>
            </a:lvl1pPr>
          </a:lstStyle>
          <a:p>
            <a:fld id="{F2181060-9E1A-C64C-B321-AD2ABF2F1CB4}" type="slidenum">
              <a:rPr lang="en-US" smtClean="0"/>
              <a:pPr/>
              <a:t>‹#›</a:t>
            </a:fld>
            <a:endParaRPr lang="en-US" dirty="0"/>
          </a:p>
        </p:txBody>
      </p:sp>
      <p:sp>
        <p:nvSpPr>
          <p:cNvPr id="3074" name="Rectangle 2"/>
          <p:cNvSpPr>
            <a:spLocks noGrp="1" noChangeArrowheads="1"/>
          </p:cNvSpPr>
          <p:nvPr>
            <p:ph type="title"/>
          </p:nvPr>
        </p:nvSpPr>
        <p:spPr bwMode="auto">
          <a:xfrm>
            <a:off x="457200" y="0"/>
            <a:ext cx="8231188"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22" tIns="45711" rIns="91422" bIns="45711" numCol="1" anchor="ctr" anchorCtr="0" compatLnSpc="1">
            <a:prstTxWarp prst="textNoShape">
              <a:avLst/>
            </a:prstTxWarp>
          </a:bodyPr>
          <a:lstStyle/>
          <a:p>
            <a:pPr lvl="0"/>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 id="2147483748"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07607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869874" y="6272214"/>
            <a:ext cx="2115687" cy="47863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43742" y="6642556"/>
            <a:ext cx="1296537" cy="215444"/>
          </a:xfrm>
          <a:prstGeom prst="rect">
            <a:avLst/>
          </a:prstGeom>
          <a:noFill/>
        </p:spPr>
        <p:txBody>
          <a:bodyPr wrap="square" lIns="0" tIns="0" rIns="0" bIns="0"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9144000" cy="825690"/>
          </a:xfrm>
          <a:prstGeom prst="rect">
            <a:avLst/>
          </a:prstGeom>
          <a:solidFill>
            <a:srgbClr val="609E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0" y="40944"/>
            <a:ext cx="9144000" cy="852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75" name="Rectangle 3"/>
          <p:cNvSpPr>
            <a:spLocks noGrp="1" noChangeArrowheads="1"/>
          </p:cNvSpPr>
          <p:nvPr>
            <p:ph type="body" idx="1"/>
          </p:nvPr>
        </p:nvSpPr>
        <p:spPr bwMode="auto">
          <a:xfrm>
            <a:off x="468313" y="1108075"/>
            <a:ext cx="825658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8215953" y="5882185"/>
            <a:ext cx="928048" cy="31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2" tIns="45711" rIns="91422" bIns="45711" numCol="1" anchor="t" anchorCtr="0" compatLnSpc="1">
            <a:prstTxWarp prst="textNoShape">
              <a:avLst/>
            </a:prstTxWarp>
          </a:bodyPr>
          <a:lstStyle>
            <a:lvl1pPr algn="l">
              <a:defRPr sz="1400">
                <a:latin typeface="Arial" charset="0"/>
              </a:defRPr>
            </a:lvl1pPr>
          </a:lstStyle>
          <a:p>
            <a:fld id="{F2181060-9E1A-C64C-B321-AD2ABF2F1CB4}" type="slidenum">
              <a:rPr lang="en-US" smtClean="0">
                <a:solidFill>
                  <a:srgbClr val="000000"/>
                </a:solidFill>
              </a:rPr>
              <a:pPr/>
              <a:t>‹#›</a:t>
            </a:fld>
            <a:endParaRPr lang="en-US">
              <a:solidFill>
                <a:srgbClr val="000000"/>
              </a:solidFill>
            </a:endParaRPr>
          </a:p>
        </p:txBody>
      </p:sp>
      <p:sp>
        <p:nvSpPr>
          <p:cNvPr id="3074" name="Rectangle 2"/>
          <p:cNvSpPr>
            <a:spLocks noGrp="1" noChangeArrowheads="1"/>
          </p:cNvSpPr>
          <p:nvPr>
            <p:ph type="title"/>
          </p:nvPr>
        </p:nvSpPr>
        <p:spPr bwMode="auto">
          <a:xfrm>
            <a:off x="457200" y="20631"/>
            <a:ext cx="82311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22" tIns="45711" rIns="91422" bIns="45711" numCol="1" anchor="ctr" anchorCtr="0" compatLnSpc="1">
            <a:prstTxWarp prst="textNoShape">
              <a:avLst/>
            </a:prstTxWarp>
          </a:bodyPr>
          <a:lstStyle/>
          <a:p>
            <a:pPr lvl="0"/>
            <a:r>
              <a:rPr lang="en-US" smtClean="0"/>
              <a:t>Click to edit Master title style</a:t>
            </a:r>
            <a:endParaRPr lang="en-US" dirty="0"/>
          </a:p>
        </p:txBody>
      </p:sp>
      <p:sp>
        <p:nvSpPr>
          <p:cNvPr id="14" name="Rectangle 13"/>
          <p:cNvSpPr/>
          <p:nvPr/>
        </p:nvSpPr>
        <p:spPr>
          <a:xfrm>
            <a:off x="0" y="6194735"/>
            <a:ext cx="9144000" cy="11032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p:nvSpPr>
        <p:spPr>
          <a:xfrm>
            <a:off x="0" y="6266985"/>
            <a:ext cx="9144000" cy="5910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S:\LOGOS\HCM2010 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33"/>
          <a:stretch/>
        </p:blipFill>
        <p:spPr bwMode="auto">
          <a:xfrm>
            <a:off x="6960361" y="6194735"/>
            <a:ext cx="2115687" cy="5530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369936" y="6552727"/>
            <a:ext cx="1296537" cy="307777"/>
          </a:xfrm>
          <a:prstGeom prst="rect">
            <a:avLst/>
          </a:prstGeom>
          <a:noFill/>
        </p:spPr>
        <p:txBody>
          <a:bodyPr wrap="square" rtlCol="0">
            <a:spAutoFit/>
          </a:bodyPr>
          <a:lstStyle/>
          <a:p>
            <a:pPr algn="ctr"/>
            <a:r>
              <a:rPr lang="en-US" sz="1400" b="1" dirty="0" smtClean="0">
                <a:solidFill>
                  <a:srgbClr val="609E75">
                    <a:alpha val="70000"/>
                  </a:srgbClr>
                </a:solidFill>
                <a:latin typeface="Switzerland" panose="020B7200000000000000" pitchFamily="34" charset="0"/>
              </a:rPr>
              <a:t>UPDATE</a:t>
            </a:r>
            <a:endParaRPr lang="en-US" sz="1400" b="1" dirty="0">
              <a:solidFill>
                <a:srgbClr val="609E75">
                  <a:alpha val="70000"/>
                </a:srgbClr>
              </a:solidFill>
              <a:latin typeface="Switzerland" panose="020B7200000000000000" pitchFamily="34" charset="0"/>
            </a:endParaRPr>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2400" b="0" i="0" cap="none" spc="0">
          <a:ln>
            <a:noFill/>
          </a:ln>
          <a:solidFill>
            <a:schemeClr val="bg2">
              <a:lumMod val="20000"/>
              <a:lumOff val="80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p:titleStyle>
    <p:body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0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18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16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emf"/><Relationship Id="rId9" Type="http://schemas.openxmlformats.org/officeDocument/2006/relationships/image" Target="../media/image6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subTitle" idx="1"/>
          </p:nvPr>
        </p:nvSpPr>
        <p:spPr>
          <a:xfrm>
            <a:off x="1464920" y="4032018"/>
            <a:ext cx="6399212" cy="1333655"/>
          </a:xfrm>
        </p:spPr>
        <p:txBody>
          <a:bodyPr/>
          <a:lstStyle/>
          <a:p>
            <a:pPr algn="ctr"/>
            <a:r>
              <a:rPr lang="en-US" sz="2800" dirty="0" smtClean="0">
                <a:solidFill>
                  <a:schemeClr val="bg1">
                    <a:lumMod val="50000"/>
                  </a:schemeClr>
                </a:solidFill>
              </a:rPr>
              <a:t>October 19, 2016</a:t>
            </a:r>
            <a:endParaRPr lang="en-US" sz="2800" dirty="0">
              <a:solidFill>
                <a:schemeClr val="bg1">
                  <a:lumMod val="50000"/>
                </a:schemeClr>
              </a:solidFill>
            </a:endParaRPr>
          </a:p>
        </p:txBody>
      </p:sp>
      <p:sp>
        <p:nvSpPr>
          <p:cNvPr id="5" name="Rectangle 4"/>
          <p:cNvSpPr>
            <a:spLocks noGrp="1" noChangeArrowheads="1"/>
          </p:cNvSpPr>
          <p:nvPr>
            <p:ph type="ctrTitle"/>
          </p:nvPr>
        </p:nvSpPr>
        <p:spPr>
          <a:xfrm>
            <a:off x="687388" y="713678"/>
            <a:ext cx="7770812" cy="1988247"/>
          </a:xfrm>
        </p:spPr>
        <p:txBody>
          <a:bodyPr/>
          <a:lstStyle/>
          <a:p>
            <a:pPr algn="ctr"/>
            <a:r>
              <a:rPr lang="en-US" dirty="0" smtClean="0"/>
              <a:t>HCM – Sixth Edition </a:t>
            </a:r>
            <a:endParaRPr lang="en-US" dirty="0"/>
          </a:p>
        </p:txBody>
      </p:sp>
      <p:sp>
        <p:nvSpPr>
          <p:cNvPr id="4" name="Rectangle 4"/>
          <p:cNvSpPr txBox="1">
            <a:spLocks noChangeArrowheads="1"/>
          </p:cNvSpPr>
          <p:nvPr/>
        </p:nvSpPr>
        <p:spPr bwMode="auto">
          <a:xfrm>
            <a:off x="729341" y="2743199"/>
            <a:ext cx="7870371" cy="101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22" tIns="45711" rIns="91422" bIns="45711" numCol="1" anchor="ctr" anchorCtr="0" compatLnSpc="1">
            <a:prstTxWarp prst="textNoShape">
              <a:avLst/>
            </a:prstTxWarp>
          </a:bodyPr>
          <a:lstStyle>
            <a:lvl1pPr algn="l" rtl="0" eaLnBrk="1" fontAlgn="base" hangingPunct="1">
              <a:lnSpc>
                <a:spcPct val="70000"/>
              </a:lnSpc>
              <a:spcBef>
                <a:spcPct val="0"/>
              </a:spcBef>
              <a:spcAft>
                <a:spcPct val="0"/>
              </a:spcAft>
              <a:defRPr sz="6000" b="1" i="0" cap="none" spc="0">
                <a:ln>
                  <a:noFill/>
                </a:ln>
                <a:solidFill>
                  <a:schemeClr val="tx2">
                    <a:lumMod val="65000"/>
                    <a:lumOff val="35000"/>
                  </a:schemeClr>
                </a:solidFill>
                <a:effectLst/>
                <a:latin typeface="Calibri" pitchFamily="34" charset="0"/>
                <a:ea typeface="+mj-ea"/>
                <a:cs typeface="Calibri" pitchFamily="34" charset="0"/>
              </a:defRPr>
            </a:lvl1pPr>
            <a:lvl2pPr algn="l" rtl="0" eaLnBrk="1" fontAlgn="base" hangingPunct="1">
              <a:spcBef>
                <a:spcPct val="0"/>
              </a:spcBef>
              <a:spcAft>
                <a:spcPct val="0"/>
              </a:spcAft>
              <a:defRPr sz="2700">
                <a:solidFill>
                  <a:schemeClr val="bg1"/>
                </a:solidFill>
                <a:latin typeface="Verdana" charset="0"/>
                <a:ea typeface="ＭＳ Ｐゴシック" charset="0"/>
              </a:defRPr>
            </a:lvl2pPr>
            <a:lvl3pPr algn="l" rtl="0" eaLnBrk="1" fontAlgn="base" hangingPunct="1">
              <a:spcBef>
                <a:spcPct val="0"/>
              </a:spcBef>
              <a:spcAft>
                <a:spcPct val="0"/>
              </a:spcAft>
              <a:defRPr sz="2700">
                <a:solidFill>
                  <a:schemeClr val="bg1"/>
                </a:solidFill>
                <a:latin typeface="Verdana" charset="0"/>
                <a:ea typeface="ＭＳ Ｐゴシック" charset="0"/>
              </a:defRPr>
            </a:lvl3pPr>
            <a:lvl4pPr algn="l" rtl="0" eaLnBrk="1" fontAlgn="base" hangingPunct="1">
              <a:spcBef>
                <a:spcPct val="0"/>
              </a:spcBef>
              <a:spcAft>
                <a:spcPct val="0"/>
              </a:spcAft>
              <a:defRPr sz="2700">
                <a:solidFill>
                  <a:schemeClr val="bg1"/>
                </a:solidFill>
                <a:latin typeface="Verdana" charset="0"/>
                <a:ea typeface="ＭＳ Ｐゴシック" charset="0"/>
              </a:defRPr>
            </a:lvl4pPr>
            <a:lvl5pPr algn="l" rtl="0" eaLnBrk="1" fontAlgn="base" hangingPunct="1">
              <a:spcBef>
                <a:spcPct val="0"/>
              </a:spcBef>
              <a:spcAft>
                <a:spcPct val="0"/>
              </a:spcAft>
              <a:defRPr sz="2700">
                <a:solidFill>
                  <a:schemeClr val="bg1"/>
                </a:solidFill>
                <a:latin typeface="Verdana" charset="0"/>
                <a:ea typeface="ＭＳ Ｐゴシック" charset="0"/>
              </a:defRPr>
            </a:lvl5pPr>
            <a:lvl6pPr marL="457200" algn="l" rtl="0" eaLnBrk="1" fontAlgn="base" hangingPunct="1">
              <a:spcBef>
                <a:spcPct val="0"/>
              </a:spcBef>
              <a:spcAft>
                <a:spcPct val="0"/>
              </a:spcAft>
              <a:defRPr sz="2700">
                <a:solidFill>
                  <a:schemeClr val="bg1"/>
                </a:solidFill>
                <a:latin typeface="Verdana" charset="0"/>
                <a:ea typeface="ＭＳ Ｐゴシック" charset="0"/>
              </a:defRPr>
            </a:lvl6pPr>
            <a:lvl7pPr marL="914400" algn="l" rtl="0" eaLnBrk="1" fontAlgn="base" hangingPunct="1">
              <a:spcBef>
                <a:spcPct val="0"/>
              </a:spcBef>
              <a:spcAft>
                <a:spcPct val="0"/>
              </a:spcAft>
              <a:defRPr sz="2700">
                <a:solidFill>
                  <a:schemeClr val="bg1"/>
                </a:solidFill>
                <a:latin typeface="Verdana" charset="0"/>
                <a:ea typeface="ＭＳ Ｐゴシック" charset="0"/>
              </a:defRPr>
            </a:lvl7pPr>
            <a:lvl8pPr marL="1371600" algn="l" rtl="0" eaLnBrk="1" fontAlgn="base" hangingPunct="1">
              <a:spcBef>
                <a:spcPct val="0"/>
              </a:spcBef>
              <a:spcAft>
                <a:spcPct val="0"/>
              </a:spcAft>
              <a:defRPr sz="2700">
                <a:solidFill>
                  <a:schemeClr val="bg1"/>
                </a:solidFill>
                <a:latin typeface="Verdana" charset="0"/>
                <a:ea typeface="ＭＳ Ｐゴシック" charset="0"/>
              </a:defRPr>
            </a:lvl8pPr>
            <a:lvl9pPr marL="1828800" algn="l" rtl="0" eaLnBrk="1" fontAlgn="base" hangingPunct="1">
              <a:spcBef>
                <a:spcPct val="0"/>
              </a:spcBef>
              <a:spcAft>
                <a:spcPct val="0"/>
              </a:spcAft>
              <a:defRPr sz="2700">
                <a:solidFill>
                  <a:schemeClr val="bg1"/>
                </a:solidFill>
                <a:latin typeface="Verdana" charset="0"/>
                <a:ea typeface="ＭＳ Ｐゴシック" charset="0"/>
              </a:defRPr>
            </a:lvl9pPr>
          </a:lstStyle>
          <a:p>
            <a:pPr algn="ctr"/>
            <a:r>
              <a:rPr lang="en-US" sz="3200" kern="0" dirty="0" smtClean="0"/>
              <a:t>What’s New in the HCM Sixth Edition</a:t>
            </a:r>
            <a:endParaRPr lang="en-US" sz="32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pPr>
                <a:spcBef>
                  <a:spcPct val="0"/>
                </a:spcBef>
                <a:buFontTx/>
                <a:buNone/>
              </a:pPr>
              <a:t>10</a:t>
            </a:fld>
            <a:endParaRPr lang="en-US" altLang="en-US" sz="1200"/>
          </a:p>
        </p:txBody>
      </p:sp>
      <p:sp>
        <p:nvSpPr>
          <p:cNvPr id="17411" name="Rectangle 2"/>
          <p:cNvSpPr>
            <a:spLocks noGrp="1" noChangeArrowheads="1"/>
          </p:cNvSpPr>
          <p:nvPr>
            <p:ph type="title"/>
          </p:nvPr>
        </p:nvSpPr>
        <p:spPr/>
        <p:txBody>
          <a:bodyPr/>
          <a:lstStyle/>
          <a:p>
            <a:r>
              <a:rPr lang="en-US" altLang="en-US" dirty="0" smtClean="0"/>
              <a:t>Presentation Overview</a:t>
            </a:r>
          </a:p>
        </p:txBody>
      </p:sp>
      <p:sp>
        <p:nvSpPr>
          <p:cNvPr id="17412" name="Rectangle 3"/>
          <p:cNvSpPr>
            <a:spLocks noGrp="1" noChangeArrowheads="1"/>
          </p:cNvSpPr>
          <p:nvPr>
            <p:ph type="body" idx="1"/>
          </p:nvPr>
        </p:nvSpPr>
        <p:spPr/>
        <p:txBody>
          <a:bodyPr/>
          <a:lstStyle/>
          <a:p>
            <a:r>
              <a:rPr lang="en-US" altLang="en-US" dirty="0">
                <a:solidFill>
                  <a:schemeClr val="bg1">
                    <a:lumMod val="75000"/>
                  </a:schemeClr>
                </a:solidFill>
              </a:rPr>
              <a:t>Need for an Updated HCM</a:t>
            </a:r>
          </a:p>
          <a:p>
            <a:r>
              <a:rPr lang="en-US" altLang="en-US" dirty="0" smtClean="0">
                <a:solidFill>
                  <a:schemeClr val="bg1">
                    <a:lumMod val="75000"/>
                  </a:schemeClr>
                </a:solidFill>
              </a:rPr>
              <a:t>HCM Purpose and Structure</a:t>
            </a:r>
          </a:p>
          <a:p>
            <a:r>
              <a:rPr lang="en-US" altLang="en-US" dirty="0" smtClean="0"/>
              <a:t>Information Presentation</a:t>
            </a:r>
            <a:br>
              <a:rPr lang="en-US" altLang="en-US" dirty="0" smtClean="0"/>
            </a:br>
            <a:r>
              <a:rPr lang="en-US" altLang="en-US" dirty="0" smtClean="0"/>
              <a:t>Changes</a:t>
            </a:r>
          </a:p>
          <a:p>
            <a:r>
              <a:rPr lang="en-US" altLang="en-US" dirty="0" smtClean="0">
                <a:solidFill>
                  <a:schemeClr val="bg1">
                    <a:lumMod val="75000"/>
                  </a:schemeClr>
                </a:solidFill>
              </a:rPr>
              <a:t>New Capabilities</a:t>
            </a:r>
          </a:p>
          <a:p>
            <a:pPr lvl="1"/>
            <a:endParaRPr lang="en-US" altLang="en-US" dirty="0" smtClean="0"/>
          </a:p>
        </p:txBody>
      </p:sp>
      <p:pic>
        <p:nvPicPr>
          <p:cNvPr id="5" name="Picture 4" descr="j0139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427" y="2552613"/>
            <a:ext cx="595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230" y="1573147"/>
            <a:ext cx="3591311" cy="357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441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HCM Presentation Changes</a:t>
            </a:r>
            <a:endParaRPr lang="en-US" dirty="0"/>
          </a:p>
        </p:txBody>
      </p:sp>
      <p:sp>
        <p:nvSpPr>
          <p:cNvPr id="3" name="Content Placeholder 2"/>
          <p:cNvSpPr>
            <a:spLocks noGrp="1"/>
          </p:cNvSpPr>
          <p:nvPr>
            <p:ph idx="1"/>
          </p:nvPr>
        </p:nvSpPr>
        <p:spPr/>
        <p:txBody>
          <a:bodyPr/>
          <a:lstStyle/>
          <a:p>
            <a:r>
              <a:rPr lang="da-DK" dirty="0" smtClean="0"/>
              <a:t>Additional changes have been made for</a:t>
            </a:r>
            <a:br>
              <a:rPr lang="da-DK" dirty="0" smtClean="0"/>
            </a:br>
            <a:r>
              <a:rPr lang="da-DK" dirty="0" smtClean="0"/>
              <a:t>the HCM Sixth Edition</a:t>
            </a:r>
          </a:p>
          <a:p>
            <a:pPr lvl="1"/>
            <a:r>
              <a:rPr lang="da-DK" dirty="0" smtClean="0"/>
              <a:t>Standardized chapter outlines</a:t>
            </a:r>
          </a:p>
          <a:p>
            <a:pPr lvl="1"/>
            <a:r>
              <a:rPr lang="da-DK" dirty="0" smtClean="0"/>
              <a:t>Presentation of the core chapter methodology, followed by extensions</a:t>
            </a:r>
          </a:p>
          <a:p>
            <a:pPr lvl="1"/>
            <a:r>
              <a:rPr lang="da-DK" dirty="0" smtClean="0"/>
              <a:t>Summary tables listing data requirements, potential data sources, suggested default values, and sensitivity of results to inputs</a:t>
            </a:r>
          </a:p>
          <a:p>
            <a:pPr lvl="1"/>
            <a:r>
              <a:rPr lang="da-DK" dirty="0" smtClean="0"/>
              <a:t>Example results in many chapters</a:t>
            </a:r>
          </a:p>
          <a:p>
            <a:pPr lvl="1"/>
            <a:r>
              <a:rPr lang="da-DK" dirty="0" smtClean="0"/>
              <a:t>Example problems moved to Volume 4</a:t>
            </a:r>
            <a:endParaRPr lang="en-US" dirty="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11</a:t>
            </a:fld>
            <a:endParaRPr lang="en-US" altLang="en-US"/>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716" y="4302492"/>
            <a:ext cx="1618968" cy="161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292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pPr>
                <a:spcBef>
                  <a:spcPct val="0"/>
                </a:spcBef>
                <a:buFontTx/>
                <a:buNone/>
              </a:pPr>
              <a:t>12</a:t>
            </a:fld>
            <a:endParaRPr lang="en-US" altLang="en-US" sz="1200"/>
          </a:p>
        </p:txBody>
      </p:sp>
      <p:sp>
        <p:nvSpPr>
          <p:cNvPr id="17411" name="Rectangle 2"/>
          <p:cNvSpPr>
            <a:spLocks noGrp="1" noChangeArrowheads="1"/>
          </p:cNvSpPr>
          <p:nvPr>
            <p:ph type="title"/>
          </p:nvPr>
        </p:nvSpPr>
        <p:spPr/>
        <p:txBody>
          <a:bodyPr/>
          <a:lstStyle/>
          <a:p>
            <a:r>
              <a:rPr lang="en-US" altLang="en-US" dirty="0" smtClean="0"/>
              <a:t>Presentation Overview</a:t>
            </a:r>
          </a:p>
        </p:txBody>
      </p:sp>
      <p:sp>
        <p:nvSpPr>
          <p:cNvPr id="17412" name="Rectangle 3"/>
          <p:cNvSpPr>
            <a:spLocks noGrp="1" noChangeArrowheads="1"/>
          </p:cNvSpPr>
          <p:nvPr>
            <p:ph type="body" idx="1"/>
          </p:nvPr>
        </p:nvSpPr>
        <p:spPr/>
        <p:txBody>
          <a:bodyPr/>
          <a:lstStyle/>
          <a:p>
            <a:r>
              <a:rPr lang="en-US" altLang="en-US" dirty="0">
                <a:solidFill>
                  <a:schemeClr val="bg1">
                    <a:lumMod val="75000"/>
                  </a:schemeClr>
                </a:solidFill>
              </a:rPr>
              <a:t>Need for an Updated HCM</a:t>
            </a:r>
          </a:p>
          <a:p>
            <a:r>
              <a:rPr lang="en-US" altLang="en-US" dirty="0" smtClean="0">
                <a:solidFill>
                  <a:schemeClr val="bg1">
                    <a:lumMod val="75000"/>
                  </a:schemeClr>
                </a:solidFill>
              </a:rPr>
              <a:t>HCM Purpose and Structure</a:t>
            </a:r>
          </a:p>
          <a:p>
            <a:r>
              <a:rPr lang="en-US" altLang="en-US" dirty="0" smtClean="0">
                <a:solidFill>
                  <a:schemeClr val="bg1">
                    <a:lumMod val="75000"/>
                  </a:schemeClr>
                </a:solidFill>
              </a:rPr>
              <a:t>Information Presentation</a:t>
            </a:r>
            <a:br>
              <a:rPr lang="en-US" altLang="en-US" dirty="0" smtClean="0">
                <a:solidFill>
                  <a:schemeClr val="bg1">
                    <a:lumMod val="75000"/>
                  </a:schemeClr>
                </a:solidFill>
              </a:rPr>
            </a:br>
            <a:r>
              <a:rPr lang="en-US" altLang="en-US" dirty="0" smtClean="0">
                <a:solidFill>
                  <a:schemeClr val="bg1">
                    <a:lumMod val="75000"/>
                  </a:schemeClr>
                </a:solidFill>
              </a:rPr>
              <a:t>Changes</a:t>
            </a:r>
          </a:p>
          <a:p>
            <a:r>
              <a:rPr lang="en-US" altLang="en-US" dirty="0" smtClean="0"/>
              <a:t>New Capabilities</a:t>
            </a:r>
          </a:p>
          <a:p>
            <a:pPr lvl="1"/>
            <a:endParaRPr lang="en-US" altLang="en-US" dirty="0" smtClean="0"/>
          </a:p>
        </p:txBody>
      </p:sp>
      <p:pic>
        <p:nvPicPr>
          <p:cNvPr id="5" name="Picture 4" descr="j0139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189" y="3001499"/>
            <a:ext cx="595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231" y="1544268"/>
            <a:ext cx="3591311" cy="357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68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Freeway Facilities</a:t>
            </a:r>
            <a:endParaRPr lang="en-US" dirty="0"/>
          </a:p>
        </p:txBody>
      </p:sp>
      <p:sp>
        <p:nvSpPr>
          <p:cNvPr id="3" name="Content Placeholder 2"/>
          <p:cNvSpPr>
            <a:spLocks noGrp="1"/>
          </p:cNvSpPr>
          <p:nvPr>
            <p:ph idx="1"/>
          </p:nvPr>
        </p:nvSpPr>
        <p:spPr/>
        <p:txBody>
          <a:bodyPr/>
          <a:lstStyle/>
          <a:p>
            <a:r>
              <a:rPr lang="da-DK" dirty="0" smtClean="0"/>
              <a:t>Core method described in Chapter 10</a:t>
            </a:r>
          </a:p>
          <a:p>
            <a:pPr lvl="1"/>
            <a:r>
              <a:rPr lang="da-DK" dirty="0" smtClean="0"/>
              <a:t>New freeway work zone method</a:t>
            </a:r>
          </a:p>
          <a:p>
            <a:pPr lvl="1"/>
            <a:r>
              <a:rPr lang="da-DK" dirty="0" smtClean="0"/>
              <a:t>New managed lanes method</a:t>
            </a:r>
          </a:p>
          <a:p>
            <a:pPr lvl="1"/>
            <a:endParaRPr lang="da-DK" dirty="0"/>
          </a:p>
          <a:p>
            <a:pPr lvl="1"/>
            <a:endParaRPr lang="da-DK" dirty="0" smtClean="0"/>
          </a:p>
          <a:p>
            <a:pPr lvl="1"/>
            <a:endParaRPr lang="da-DK" dirty="0" smtClean="0"/>
          </a:p>
          <a:p>
            <a:pPr lvl="1">
              <a:spcBef>
                <a:spcPts val="2400"/>
              </a:spcBef>
            </a:pPr>
            <a:r>
              <a:rPr lang="da-DK" dirty="0" smtClean="0"/>
              <a:t>New research on truck effects on freeway operations</a:t>
            </a:r>
          </a:p>
          <a:p>
            <a:pPr lvl="1"/>
            <a:r>
              <a:rPr lang="da-DK" dirty="0" smtClean="0"/>
              <a:t>Guidance on evaluating ATDM strategies on typical-day freeway operations </a:t>
            </a:r>
          </a:p>
          <a:p>
            <a:pPr lvl="1"/>
            <a:r>
              <a:rPr lang="da-DK" dirty="0" smtClean="0"/>
              <a:t>Improved guidance on segmenting freeways and matching section data from external databases to HCM segments </a:t>
            </a:r>
          </a:p>
          <a:p>
            <a:pPr lvl="1"/>
            <a:endParaRPr lang="da-DK" dirty="0" smtClean="0"/>
          </a:p>
          <a:p>
            <a:pPr lvl="1"/>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13</a:t>
            </a:fld>
            <a:endParaRPr lang="en-US" altLang="en-US"/>
          </a:p>
        </p:txBody>
      </p:sp>
      <p:pic>
        <p:nvPicPr>
          <p:cNvPr id="5" name="Picture 4"/>
          <p:cNvPicPr/>
          <p:nvPr/>
        </p:nvPicPr>
        <p:blipFill rotWithShape="1">
          <a:blip r:embed="rId3">
            <a:extLst>
              <a:ext uri="{28A0092B-C50C-407E-A947-70E740481C1C}">
                <a14:useLocalDpi xmlns:a14="http://schemas.microsoft.com/office/drawing/2010/main" val="0"/>
              </a:ext>
            </a:extLst>
          </a:blip>
          <a:srcRect t="12111" r="1970"/>
          <a:stretch/>
        </p:blipFill>
        <p:spPr bwMode="auto">
          <a:xfrm>
            <a:off x="1202099" y="2585086"/>
            <a:ext cx="4571365" cy="150495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679" y="1566184"/>
            <a:ext cx="2417997" cy="1357675"/>
          </a:xfrm>
          <a:prstGeom prst="rect">
            <a:avLst/>
          </a:prstGeom>
        </p:spPr>
      </p:pic>
    </p:spTree>
    <p:extLst>
      <p:ext uri="{BB962C8B-B14F-4D97-AF65-F5344CB8AC3E}">
        <p14:creationId xmlns:p14="http://schemas.microsoft.com/office/powerpoint/2010/main" val="3382903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600" dirty="0" smtClean="0"/>
              <a:t>Freeway/Multilane Highway Segments</a:t>
            </a:r>
            <a:endParaRPr lang="en-US" sz="3600" dirty="0"/>
          </a:p>
        </p:txBody>
      </p:sp>
      <p:sp>
        <p:nvSpPr>
          <p:cNvPr id="3" name="Content Placeholder 2"/>
          <p:cNvSpPr>
            <a:spLocks noGrp="1"/>
          </p:cNvSpPr>
          <p:nvPr>
            <p:ph idx="1"/>
          </p:nvPr>
        </p:nvSpPr>
        <p:spPr/>
        <p:txBody>
          <a:bodyPr/>
          <a:lstStyle/>
          <a:p>
            <a:r>
              <a:rPr lang="da-DK" dirty="0" smtClean="0"/>
              <a:t>Chapter 12 merges the previous individual chapters on basic freeway segments and multilane highways</a:t>
            </a:r>
          </a:p>
          <a:p>
            <a:r>
              <a:rPr lang="da-DK" dirty="0" smtClean="0"/>
              <a:t>Uses one unified speed–flow equation applicable to both freeway and multilane highway segments, but the forms of the curves are different</a:t>
            </a:r>
          </a:p>
          <a:p>
            <a:pPr marL="457200" lvl="1" indent="0">
              <a:buNone/>
              <a:tabLst>
                <a:tab pos="692150" algn="l"/>
                <a:tab pos="5029200" algn="l"/>
              </a:tabLst>
            </a:pPr>
            <a:r>
              <a:rPr lang="da-DK" dirty="0" smtClean="0"/>
              <a:t>	Freeways	Multilane highways</a:t>
            </a:r>
          </a:p>
          <a:p>
            <a:pPr lvl="1"/>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14</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384" y="3792456"/>
            <a:ext cx="3236804" cy="2348930"/>
          </a:xfrm>
          <a:prstGeom prst="rect">
            <a:avLst/>
          </a:prstGeom>
          <a:noFill/>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5675"/>
          <a:stretch/>
        </p:blipFill>
        <p:spPr bwMode="auto">
          <a:xfrm>
            <a:off x="5499466" y="3811265"/>
            <a:ext cx="3412285" cy="23375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430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Freeway Weaving</a:t>
            </a:r>
            <a:endParaRPr lang="en-US" dirty="0"/>
          </a:p>
        </p:txBody>
      </p:sp>
      <p:sp>
        <p:nvSpPr>
          <p:cNvPr id="3" name="Content Placeholder 2"/>
          <p:cNvSpPr>
            <a:spLocks noGrp="1"/>
          </p:cNvSpPr>
          <p:nvPr>
            <p:ph idx="1"/>
          </p:nvPr>
        </p:nvSpPr>
        <p:spPr/>
        <p:txBody>
          <a:bodyPr/>
          <a:lstStyle/>
          <a:p>
            <a:r>
              <a:rPr lang="da-DK" dirty="0" smtClean="0"/>
              <a:t>Chapter 13 integrates material on managed lane weaving sections and cross-weave effects in the general-purpose lanes</a:t>
            </a:r>
          </a:p>
          <a:p>
            <a:endParaRPr lang="da-DK" dirty="0"/>
          </a:p>
          <a:p>
            <a:endParaRPr lang="da-DK" dirty="0" smtClean="0"/>
          </a:p>
          <a:p>
            <a:endParaRPr lang="da-DK" dirty="0"/>
          </a:p>
          <a:p>
            <a:endParaRPr lang="da-DK" dirty="0" smtClean="0"/>
          </a:p>
          <a:p>
            <a:r>
              <a:rPr lang="da-DK" dirty="0" smtClean="0"/>
              <a:t>Emphasis on the use of CAFs and SAFs for calibration</a:t>
            </a:r>
          </a:p>
          <a:p>
            <a:r>
              <a:rPr lang="da-DK" dirty="0" smtClean="0"/>
              <a:t>Chapter 27 provides new example problems demonstrating the new capabilities</a:t>
            </a:r>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15</a:t>
            </a:fld>
            <a:endParaRPr lang="en-US" alt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552" b="58960"/>
          <a:stretch/>
        </p:blipFill>
        <p:spPr bwMode="auto">
          <a:xfrm>
            <a:off x="385759" y="3161193"/>
            <a:ext cx="4249117" cy="905464"/>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2290" b="-625"/>
          <a:stretch/>
        </p:blipFill>
        <p:spPr bwMode="auto">
          <a:xfrm>
            <a:off x="4752654" y="2573364"/>
            <a:ext cx="4136211" cy="14448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1032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Freeway Merges and Diverges</a:t>
            </a:r>
            <a:endParaRPr lang="en-US" dirty="0"/>
          </a:p>
        </p:txBody>
      </p:sp>
      <p:sp>
        <p:nvSpPr>
          <p:cNvPr id="3" name="Content Placeholder 2"/>
          <p:cNvSpPr>
            <a:spLocks noGrp="1"/>
          </p:cNvSpPr>
          <p:nvPr>
            <p:ph idx="1"/>
          </p:nvPr>
        </p:nvSpPr>
        <p:spPr/>
        <p:txBody>
          <a:bodyPr/>
          <a:lstStyle/>
          <a:p>
            <a:r>
              <a:rPr lang="da-DK" dirty="0" smtClean="0"/>
              <a:t>Chapter 14 integrates material on managed lane merges and diverges</a:t>
            </a:r>
          </a:p>
          <a:p>
            <a:endParaRPr lang="da-DK" dirty="0"/>
          </a:p>
          <a:p>
            <a:endParaRPr lang="da-DK" dirty="0" smtClean="0"/>
          </a:p>
          <a:p>
            <a:endParaRPr lang="da-DK" dirty="0" smtClean="0"/>
          </a:p>
          <a:p>
            <a:r>
              <a:rPr lang="da-DK" dirty="0" smtClean="0"/>
              <a:t>New guidance on aggregating densities in segments with 3+ lanes</a:t>
            </a:r>
          </a:p>
          <a:p>
            <a:r>
              <a:rPr lang="da-DK" dirty="0" smtClean="0"/>
              <a:t>Emphasis on the use of CAFs and SAFs for calibration</a:t>
            </a:r>
          </a:p>
          <a:p>
            <a:r>
              <a:rPr lang="da-DK" dirty="0" smtClean="0"/>
              <a:t>Chapter 28 provides new example problems demonstrating the new capabilities</a:t>
            </a:r>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16</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142" y="2272908"/>
            <a:ext cx="3532999" cy="956854"/>
          </a:xfrm>
          <a:prstGeom prst="rect">
            <a:avLst/>
          </a:prstGeom>
          <a:no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8571" y="2272908"/>
            <a:ext cx="3532999" cy="956854"/>
          </a:xfrm>
          <a:prstGeom prst="rect">
            <a:avLst/>
          </a:prstGeom>
          <a:noFill/>
        </p:spPr>
      </p:pic>
    </p:spTree>
    <p:extLst>
      <p:ext uri="{BB962C8B-B14F-4D97-AF65-F5344CB8AC3E}">
        <p14:creationId xmlns:p14="http://schemas.microsoft.com/office/powerpoint/2010/main" val="2403451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Two-Lane Highways</a:t>
            </a:r>
            <a:endParaRPr lang="en-US" dirty="0"/>
          </a:p>
        </p:txBody>
      </p:sp>
      <p:sp>
        <p:nvSpPr>
          <p:cNvPr id="3" name="Content Placeholder 2"/>
          <p:cNvSpPr>
            <a:spLocks noGrp="1"/>
          </p:cNvSpPr>
          <p:nvPr>
            <p:ph idx="1"/>
          </p:nvPr>
        </p:nvSpPr>
        <p:spPr>
          <a:xfrm>
            <a:off x="468313" y="1108075"/>
            <a:ext cx="8256587" cy="5253536"/>
          </a:xfrm>
        </p:spPr>
        <p:txBody>
          <a:bodyPr>
            <a:normAutofit/>
          </a:bodyPr>
          <a:lstStyle/>
          <a:p>
            <a:r>
              <a:rPr lang="da-DK" dirty="0" smtClean="0"/>
              <a:t>No significant changes to the method</a:t>
            </a:r>
          </a:p>
          <a:p>
            <a:r>
              <a:rPr lang="da-DK" dirty="0" smtClean="0"/>
              <a:t>New guidance on applying the method and interpreting its results</a:t>
            </a:r>
          </a:p>
          <a:p>
            <a:r>
              <a:rPr lang="da-DK" dirty="0" smtClean="0"/>
              <a:t>Clarified that certain calculation steps need not be skipped if the performance measure being calculated is of interest to the analysis</a:t>
            </a:r>
          </a:p>
          <a:p>
            <a:r>
              <a:rPr lang="da-DK" dirty="0" smtClean="0"/>
              <a:t>Chapter anticipated to be</a:t>
            </a:r>
            <a:br>
              <a:rPr lang="da-DK" dirty="0" smtClean="0"/>
            </a:br>
            <a:r>
              <a:rPr lang="da-DK" dirty="0" smtClean="0"/>
              <a:t>updated in a few years as a</a:t>
            </a:r>
            <a:br>
              <a:rPr lang="da-DK" dirty="0" smtClean="0"/>
            </a:br>
            <a:r>
              <a:rPr lang="da-DK" dirty="0" smtClean="0"/>
              <a:t>result of ongoing research</a:t>
            </a:r>
          </a:p>
          <a:p>
            <a:r>
              <a:rPr lang="da-DK" dirty="0" smtClean="0"/>
              <a:t>Example problems moved to</a:t>
            </a:r>
            <a:br>
              <a:rPr lang="da-DK" dirty="0" smtClean="0"/>
            </a:br>
            <a:r>
              <a:rPr lang="da-DK" dirty="0" smtClean="0"/>
              <a:t>Chapter 26</a:t>
            </a:r>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17</a:t>
            </a:fld>
            <a:endParaRPr lang="en-US" altLang="en-US"/>
          </a:p>
        </p:txBody>
      </p:sp>
      <p:pic>
        <p:nvPicPr>
          <p:cNvPr id="5" name="Picture 4" descr="US 97 - 20081025-IMG_4943 cro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9017" y="3516087"/>
            <a:ext cx="3822519" cy="2548346"/>
          </a:xfrm>
          <a:prstGeom prst="rect">
            <a:avLst/>
          </a:prstGeom>
          <a:noFill/>
          <a:ln>
            <a:noFill/>
          </a:ln>
        </p:spPr>
      </p:pic>
    </p:spTree>
    <p:extLst>
      <p:ext uri="{BB962C8B-B14F-4D97-AF65-F5344CB8AC3E}">
        <p14:creationId xmlns:p14="http://schemas.microsoft.com/office/powerpoint/2010/main" val="2940853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Urban Street Facilities</a:t>
            </a:r>
            <a:endParaRPr lang="en-US" dirty="0"/>
          </a:p>
        </p:txBody>
      </p:sp>
      <p:sp>
        <p:nvSpPr>
          <p:cNvPr id="3" name="Content Placeholder 2"/>
          <p:cNvSpPr>
            <a:spLocks noGrp="1"/>
          </p:cNvSpPr>
          <p:nvPr>
            <p:ph idx="1"/>
          </p:nvPr>
        </p:nvSpPr>
        <p:spPr>
          <a:xfrm>
            <a:off x="468312" y="1108074"/>
            <a:ext cx="8584247" cy="5227411"/>
          </a:xfrm>
        </p:spPr>
        <p:txBody>
          <a:bodyPr>
            <a:normAutofit lnSpcReduction="10000"/>
          </a:bodyPr>
          <a:lstStyle/>
          <a:p>
            <a:r>
              <a:rPr lang="da-DK" dirty="0" smtClean="0">
                <a:solidFill>
                  <a:schemeClr val="tx1"/>
                </a:solidFill>
              </a:rPr>
              <a:t>Service measure changed to </a:t>
            </a:r>
            <a:r>
              <a:rPr lang="da-DK" u="sng" dirty="0" smtClean="0">
                <a:solidFill>
                  <a:schemeClr val="tx1"/>
                </a:solidFill>
              </a:rPr>
              <a:t>average travel speed</a:t>
            </a:r>
            <a:r>
              <a:rPr lang="da-DK" dirty="0" smtClean="0">
                <a:solidFill>
                  <a:schemeClr val="tx1"/>
                </a:solidFill>
              </a:rPr>
              <a:t> from average travel speed as percent of free-flow speed</a:t>
            </a:r>
          </a:p>
          <a:p>
            <a:endParaRPr lang="da-DK" dirty="0">
              <a:solidFill>
                <a:schemeClr val="tx1"/>
              </a:solidFill>
            </a:endParaRPr>
          </a:p>
          <a:p>
            <a:pPr marL="0" indent="0">
              <a:buNone/>
            </a:pPr>
            <a:endParaRPr lang="da-DK" dirty="0" smtClean="0">
              <a:solidFill>
                <a:schemeClr val="tx1"/>
              </a:solidFill>
            </a:endParaRPr>
          </a:p>
          <a:p>
            <a:pPr marL="0" indent="0">
              <a:buNone/>
            </a:pPr>
            <a:endParaRPr lang="da-DK" dirty="0" smtClean="0">
              <a:solidFill>
                <a:schemeClr val="tx1"/>
              </a:solidFill>
            </a:endParaRPr>
          </a:p>
          <a:p>
            <a:pPr>
              <a:spcBef>
                <a:spcPts val="3000"/>
              </a:spcBef>
            </a:pPr>
            <a:r>
              <a:rPr lang="da-DK" dirty="0" smtClean="0"/>
              <a:t>LOS A/B threshold lowered to the equivalent of</a:t>
            </a:r>
            <a:br>
              <a:rPr lang="da-DK" dirty="0" smtClean="0"/>
            </a:br>
            <a:r>
              <a:rPr lang="da-DK" dirty="0" smtClean="0"/>
              <a:t>80% of free-flow speed</a:t>
            </a:r>
          </a:p>
          <a:p>
            <a:r>
              <a:rPr lang="da-DK" dirty="0" smtClean="0"/>
              <a:t>New method for evaluating spillback</a:t>
            </a:r>
          </a:p>
          <a:p>
            <a:r>
              <a:rPr lang="da-DK" dirty="0" smtClean="0"/>
              <a:t>Pedestrian and bicycle LOS now weighted by travel time instead of length</a:t>
            </a:r>
          </a:p>
          <a:p>
            <a:r>
              <a:rPr lang="da-DK" dirty="0" smtClean="0"/>
              <a:t>Example problems moved to Chapter 29</a:t>
            </a:r>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524986568"/>
              </p:ext>
            </p:extLst>
          </p:nvPr>
        </p:nvGraphicFramePr>
        <p:xfrm>
          <a:off x="1567545" y="2006055"/>
          <a:ext cx="6242661" cy="1508760"/>
        </p:xfrm>
        <a:graphic>
          <a:graphicData uri="http://schemas.openxmlformats.org/drawingml/2006/table">
            <a:tbl>
              <a:tblPr firstRow="1" firstCol="1" lastRow="1" lastCol="1" bandRow="1" bandCol="1"/>
              <a:tblGrid>
                <a:gridCol w="678914"/>
                <a:gridCol w="678914"/>
                <a:gridCol w="678914"/>
                <a:gridCol w="603480"/>
                <a:gridCol w="603480"/>
                <a:gridCol w="603480"/>
                <a:gridCol w="603480"/>
                <a:gridCol w="603480"/>
                <a:gridCol w="1188519"/>
              </a:tblGrid>
              <a:tr h="0">
                <a:tc rowSpan="2">
                  <a:txBody>
                    <a:bodyPr/>
                    <a:lstStyle/>
                    <a:p>
                      <a:pPr marL="0" marR="0" algn="ctr">
                        <a:spcBef>
                          <a:spcPts val="0"/>
                        </a:spcBef>
                        <a:spcAft>
                          <a:spcPts val="0"/>
                        </a:spcAft>
                      </a:pPr>
                      <a:r>
                        <a:rPr lang="en-US" sz="1100" b="1" dirty="0">
                          <a:effectLst/>
                          <a:latin typeface="Tahoma"/>
                          <a:ea typeface="Times New Roman"/>
                        </a:rPr>
                        <a:t>LOS</a:t>
                      </a:r>
                      <a:endParaRPr lang="en-US" sz="1100" dirty="0">
                        <a:effectLst/>
                        <a:latin typeface="Tahoma"/>
                        <a:ea typeface="Times New Roman"/>
                      </a:endParaRPr>
                    </a:p>
                  </a:txBody>
                  <a:tcPr marL="36830" marR="36830" marT="0" marB="0" anchor="b">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spcBef>
                          <a:spcPts val="0"/>
                        </a:spcBef>
                        <a:spcAft>
                          <a:spcPts val="0"/>
                        </a:spcAft>
                      </a:pPr>
                      <a:r>
                        <a:rPr lang="en-US" sz="1100" b="1" u="sng">
                          <a:effectLst/>
                          <a:latin typeface="Tahoma"/>
                          <a:ea typeface="Times New Roman"/>
                        </a:rPr>
                        <a:t>Travel Speed Threshold by Base Free-Flow Speed (mi/h)</a:t>
                      </a:r>
                      <a:endParaRPr lang="en-US" sz="1100">
                        <a:effectLst/>
                        <a:latin typeface="Tahoma"/>
                        <a:ea typeface="Times New Roman"/>
                      </a:endParaRP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100" b="1">
                          <a:effectLst/>
                          <a:latin typeface="Tahoma"/>
                          <a:ea typeface="Times New Roman"/>
                        </a:rPr>
                        <a:t>Volume-to-Capacity Ratio</a:t>
                      </a:r>
                      <a:r>
                        <a:rPr lang="en-US" sz="1100" b="1" i="1" baseline="30000">
                          <a:effectLst/>
                          <a:latin typeface="Tahoma"/>
                          <a:ea typeface="Times New Roman"/>
                        </a:rPr>
                        <a:t>a</a:t>
                      </a:r>
                      <a:endParaRPr lang="en-US" sz="1100">
                        <a:effectLst/>
                        <a:latin typeface="Tahoma"/>
                        <a:ea typeface="Times New Roman"/>
                      </a:endParaRPr>
                    </a:p>
                  </a:txBody>
                  <a:tcPr marL="36830" marR="36830" marT="0" marB="0" anchor="b">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a:txBody>
                    <a:bodyPr/>
                    <a:lstStyle/>
                    <a:p>
                      <a:pPr marL="0" marR="0" algn="ctr">
                        <a:spcBef>
                          <a:spcPts val="0"/>
                        </a:spcBef>
                        <a:spcAft>
                          <a:spcPts val="0"/>
                        </a:spcAft>
                      </a:pPr>
                      <a:r>
                        <a:rPr lang="en-US" sz="1100" b="1" dirty="0">
                          <a:effectLst/>
                          <a:latin typeface="Tahoma"/>
                          <a:ea typeface="Times New Roman"/>
                        </a:rPr>
                        <a:t>55</a:t>
                      </a:r>
                      <a:endParaRPr lang="en-US" sz="1100" dirty="0">
                        <a:effectLst/>
                        <a:latin typeface="Tahoma"/>
                        <a:ea typeface="Times New Roman"/>
                      </a:endParaRPr>
                    </a:p>
                  </a:txBody>
                  <a:tcPr marL="36830" marR="3683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Tahoma"/>
                          <a:ea typeface="Times New Roman"/>
                        </a:rPr>
                        <a:t>50</a:t>
                      </a:r>
                      <a:endParaRPr lang="en-US" sz="1100">
                        <a:effectLst/>
                        <a:latin typeface="Tahoma"/>
                        <a:ea typeface="Times New Roman"/>
                      </a:endParaRP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Tahoma"/>
                          <a:ea typeface="Times New Roman"/>
                        </a:rPr>
                        <a:t>45</a:t>
                      </a:r>
                      <a:endParaRPr lang="en-US" sz="1100">
                        <a:effectLst/>
                        <a:latin typeface="Tahoma"/>
                        <a:ea typeface="Times New Roman"/>
                      </a:endParaRP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Tahoma"/>
                          <a:ea typeface="Times New Roman"/>
                        </a:rPr>
                        <a:t>40</a:t>
                      </a:r>
                      <a:endParaRPr lang="en-US" sz="1100">
                        <a:effectLst/>
                        <a:latin typeface="Tahoma"/>
                        <a:ea typeface="Times New Roman"/>
                      </a:endParaRP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Tahoma"/>
                          <a:ea typeface="Times New Roman"/>
                        </a:rPr>
                        <a:t>35</a:t>
                      </a:r>
                      <a:endParaRPr lang="en-US" sz="1100">
                        <a:effectLst/>
                        <a:latin typeface="Tahoma"/>
                        <a:ea typeface="Times New Roman"/>
                      </a:endParaRP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Tahoma"/>
                          <a:ea typeface="Times New Roman"/>
                        </a:rPr>
                        <a:t>30</a:t>
                      </a:r>
                      <a:endParaRPr lang="en-US" sz="1100">
                        <a:effectLst/>
                        <a:latin typeface="Tahoma"/>
                        <a:ea typeface="Times New Roman"/>
                      </a:endParaRP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Tahoma"/>
                          <a:ea typeface="Times New Roman"/>
                        </a:rPr>
                        <a:t>25</a:t>
                      </a:r>
                      <a:endParaRPr lang="en-US" sz="1100">
                        <a:effectLst/>
                        <a:latin typeface="Tahoma"/>
                        <a:ea typeface="Times New Roman"/>
                      </a:endParaRPr>
                    </a:p>
                  </a:txBody>
                  <a:tcPr marL="36830" marR="3683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r>
              <a:tr h="0">
                <a:tc>
                  <a:txBody>
                    <a:bodyPr/>
                    <a:lstStyle/>
                    <a:p>
                      <a:pPr marL="0" marR="0" algn="ctr">
                        <a:spcBef>
                          <a:spcPts val="0"/>
                        </a:spcBef>
                        <a:spcAft>
                          <a:spcPts val="0"/>
                        </a:spcAft>
                      </a:pPr>
                      <a:r>
                        <a:rPr lang="en-US" sz="1100">
                          <a:effectLst/>
                          <a:latin typeface="Tahoma"/>
                          <a:ea typeface="Times New Roman"/>
                        </a:rPr>
                        <a:t>A</a:t>
                      </a:r>
                    </a:p>
                  </a:txBody>
                  <a:tcPr marL="36830" marR="3683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&gt;44</a:t>
                      </a:r>
                    </a:p>
                  </a:txBody>
                  <a:tcPr marL="36830" marR="3683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&gt;40</a:t>
                      </a:r>
                    </a:p>
                  </a:txBody>
                  <a:tcPr marL="36830" marR="368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&gt;36</a:t>
                      </a:r>
                    </a:p>
                  </a:txBody>
                  <a:tcPr marL="36830" marR="368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&gt;32</a:t>
                      </a:r>
                    </a:p>
                  </a:txBody>
                  <a:tcPr marL="36830" marR="368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&gt;28</a:t>
                      </a:r>
                    </a:p>
                  </a:txBody>
                  <a:tcPr marL="36830" marR="368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&gt;24</a:t>
                      </a:r>
                    </a:p>
                  </a:txBody>
                  <a:tcPr marL="36830" marR="3683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&gt;20</a:t>
                      </a:r>
                    </a:p>
                  </a:txBody>
                  <a:tcPr marL="36830" marR="3683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100">
                          <a:effectLst/>
                          <a:latin typeface="Tahoma"/>
                          <a:ea typeface="Times New Roman"/>
                        </a:rPr>
                        <a:t>≤ 1.0</a:t>
                      </a:r>
                    </a:p>
                  </a:txBody>
                  <a:tcPr marL="36830" marR="3683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gn="ctr">
                        <a:spcBef>
                          <a:spcPts val="0"/>
                        </a:spcBef>
                        <a:spcAft>
                          <a:spcPts val="0"/>
                        </a:spcAft>
                      </a:pPr>
                      <a:r>
                        <a:rPr lang="en-US" sz="1100">
                          <a:effectLst/>
                          <a:latin typeface="Tahoma"/>
                          <a:ea typeface="Times New Roman"/>
                        </a:rPr>
                        <a:t>B</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&gt;37</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&gt;34</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&gt;30</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&gt;27</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&gt;23</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&gt;20</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&gt;17</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 </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lgn="ctr">
                        <a:spcBef>
                          <a:spcPts val="0"/>
                        </a:spcBef>
                        <a:spcAft>
                          <a:spcPts val="0"/>
                        </a:spcAft>
                      </a:pPr>
                      <a:r>
                        <a:rPr lang="en-US" sz="1100" dirty="0">
                          <a:effectLst/>
                          <a:latin typeface="Tahoma"/>
                          <a:ea typeface="Times New Roman"/>
                        </a:rPr>
                        <a:t>C</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&gt;28</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&gt;25</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&gt;23</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&gt;20</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&gt;18</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&gt;15</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&gt;13</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 </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lgn="ctr">
                        <a:spcBef>
                          <a:spcPts val="0"/>
                        </a:spcBef>
                        <a:spcAft>
                          <a:spcPts val="0"/>
                        </a:spcAft>
                      </a:pPr>
                      <a:r>
                        <a:rPr lang="en-US" sz="1100">
                          <a:effectLst/>
                          <a:latin typeface="Tahoma"/>
                          <a:ea typeface="Times New Roman"/>
                        </a:rPr>
                        <a:t>D</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&gt;22</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&gt;20</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&gt;18</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&gt;16</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&gt;14</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&gt;12</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&gt;10</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 </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lgn="ctr">
                        <a:spcBef>
                          <a:spcPts val="0"/>
                        </a:spcBef>
                        <a:spcAft>
                          <a:spcPts val="0"/>
                        </a:spcAft>
                      </a:pPr>
                      <a:r>
                        <a:rPr lang="en-US" sz="1100">
                          <a:effectLst/>
                          <a:latin typeface="Tahoma"/>
                          <a:ea typeface="Times New Roman"/>
                        </a:rPr>
                        <a:t>E</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&gt;17</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&gt;15</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&gt;14</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&gt;12</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&gt;11</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&gt;9</a:t>
                      </a:r>
                    </a:p>
                  </a:txBody>
                  <a:tcPr marL="36830" marR="36830" marT="0" marB="0">
                    <a:lnL>
                      <a:noFill/>
                    </a:lnL>
                    <a:lnR>
                      <a:noFill/>
                    </a:lnR>
                    <a:lnT>
                      <a:noFill/>
                    </a:lnT>
                    <a:lnB>
                      <a:noFill/>
                    </a:lnB>
                  </a:tcPr>
                </a:tc>
                <a:tc>
                  <a:txBody>
                    <a:bodyPr/>
                    <a:lstStyle/>
                    <a:p>
                      <a:pPr marL="0" marR="0" algn="ctr">
                        <a:spcBef>
                          <a:spcPts val="0"/>
                        </a:spcBef>
                        <a:spcAft>
                          <a:spcPts val="0"/>
                        </a:spcAft>
                      </a:pPr>
                      <a:r>
                        <a:rPr lang="en-US" sz="1100">
                          <a:effectLst/>
                          <a:latin typeface="Tahoma"/>
                          <a:ea typeface="Times New Roman"/>
                        </a:rPr>
                        <a:t>&gt;8</a:t>
                      </a:r>
                    </a:p>
                  </a:txBody>
                  <a:tcPr marL="36830" marR="3683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100">
                          <a:effectLst/>
                          <a:latin typeface="Tahoma"/>
                          <a:ea typeface="Times New Roman"/>
                        </a:rPr>
                        <a:t> </a:t>
                      </a:r>
                    </a:p>
                  </a:txBody>
                  <a:tcPr marL="36830" marR="3683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marL="0" marR="0" algn="ctr">
                        <a:spcBef>
                          <a:spcPts val="0"/>
                        </a:spcBef>
                        <a:spcAft>
                          <a:spcPts val="0"/>
                        </a:spcAft>
                      </a:pPr>
                      <a:r>
                        <a:rPr lang="en-US" sz="1100">
                          <a:effectLst/>
                          <a:latin typeface="Tahoma"/>
                          <a:ea typeface="Times New Roman"/>
                        </a:rPr>
                        <a:t>F</a:t>
                      </a:r>
                    </a:p>
                  </a:txBody>
                  <a:tcPr marL="36830" marR="3683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≤17</a:t>
                      </a:r>
                    </a:p>
                  </a:txBody>
                  <a:tcPr marL="36830" marR="3683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≤15</a:t>
                      </a: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≤14</a:t>
                      </a: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≤12</a:t>
                      </a: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≤11</a:t>
                      </a: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≤9</a:t>
                      </a:r>
                    </a:p>
                  </a:txBody>
                  <a:tcPr marL="36830" marR="368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≤8</a:t>
                      </a:r>
                    </a:p>
                  </a:txBody>
                  <a:tcPr marL="36830" marR="3683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Tahoma"/>
                          <a:ea typeface="Times New Roman"/>
                        </a:rPr>
                        <a:t> </a:t>
                      </a:r>
                    </a:p>
                  </a:txBody>
                  <a:tcPr marL="36830" marR="3683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100">
                          <a:effectLst/>
                          <a:latin typeface="Tahoma"/>
                          <a:ea typeface="Times New Roman"/>
                        </a:rPr>
                        <a:t>F</a:t>
                      </a:r>
                    </a:p>
                  </a:txBody>
                  <a:tcPr marL="36830" marR="3683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7">
                  <a:txBody>
                    <a:bodyPr/>
                    <a:lstStyle/>
                    <a:p>
                      <a:pPr marL="0" marR="0" algn="ctr">
                        <a:spcBef>
                          <a:spcPts val="0"/>
                        </a:spcBef>
                        <a:spcAft>
                          <a:spcPts val="0"/>
                        </a:spcAft>
                      </a:pPr>
                      <a:r>
                        <a:rPr lang="en-US" sz="1100">
                          <a:effectLst/>
                          <a:latin typeface="Tahoma"/>
                          <a:ea typeface="Times New Roman"/>
                        </a:rPr>
                        <a:t>Any</a:t>
                      </a:r>
                    </a:p>
                  </a:txBody>
                  <a:tcPr marL="36830" marR="36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100" dirty="0">
                          <a:effectLst/>
                          <a:latin typeface="Tahoma"/>
                          <a:ea typeface="Times New Roman"/>
                        </a:rPr>
                        <a:t>&gt; 1.0</a:t>
                      </a:r>
                    </a:p>
                  </a:txBody>
                  <a:tcPr marL="36830" marR="3683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3867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Urban Street Reliability and ATDM</a:t>
            </a:r>
            <a:endParaRPr lang="en-US" dirty="0"/>
          </a:p>
        </p:txBody>
      </p:sp>
      <p:sp>
        <p:nvSpPr>
          <p:cNvPr id="3" name="Content Placeholder 2"/>
          <p:cNvSpPr>
            <a:spLocks noGrp="1"/>
          </p:cNvSpPr>
          <p:nvPr>
            <p:ph idx="1"/>
          </p:nvPr>
        </p:nvSpPr>
        <p:spPr/>
        <p:txBody>
          <a:bodyPr/>
          <a:lstStyle/>
          <a:p>
            <a:r>
              <a:rPr lang="da-DK" dirty="0" smtClean="0"/>
              <a:t>New Chapter 17</a:t>
            </a:r>
          </a:p>
          <a:p>
            <a:pPr lvl="1"/>
            <a:r>
              <a:rPr lang="da-DK" dirty="0" smtClean="0"/>
              <a:t>Integrates material previously appearing in Chapter 35 and interim Chapters 36 and 37</a:t>
            </a:r>
          </a:p>
          <a:p>
            <a:r>
              <a:rPr lang="da-DK" dirty="0" smtClean="0"/>
              <a:t>Reliability calculation</a:t>
            </a:r>
            <a:br>
              <a:rPr lang="da-DK" dirty="0" smtClean="0"/>
            </a:br>
            <a:r>
              <a:rPr lang="da-DK" dirty="0" smtClean="0"/>
              <a:t>process similar to that</a:t>
            </a:r>
            <a:br>
              <a:rPr lang="da-DK" dirty="0" smtClean="0"/>
            </a:br>
            <a:r>
              <a:rPr lang="da-DK" dirty="0" smtClean="0"/>
              <a:t>used for freeway</a:t>
            </a:r>
            <a:br>
              <a:rPr lang="da-DK" dirty="0" smtClean="0"/>
            </a:br>
            <a:r>
              <a:rPr lang="da-DK" dirty="0" smtClean="0"/>
              <a:t>reliability analysis</a:t>
            </a:r>
          </a:p>
          <a:p>
            <a:pPr lvl="1"/>
            <a:r>
              <a:rPr lang="da-DK" dirty="0" smtClean="0"/>
              <a:t>Repetitive application</a:t>
            </a:r>
            <a:br>
              <a:rPr lang="da-DK" dirty="0" smtClean="0"/>
            </a:br>
            <a:r>
              <a:rPr lang="da-DK" dirty="0" smtClean="0"/>
              <a:t>of Chapter 16 core method</a:t>
            </a:r>
            <a:br>
              <a:rPr lang="da-DK" dirty="0" smtClean="0"/>
            </a:br>
            <a:r>
              <a:rPr lang="da-DK" dirty="0" smtClean="0"/>
              <a:t> with varying inputs</a:t>
            </a:r>
          </a:p>
          <a:p>
            <a:r>
              <a:rPr lang="da-DK" dirty="0" smtClean="0"/>
              <a:t>New guidance on analyzing ATDM strategies</a:t>
            </a:r>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19</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4940" y="2250213"/>
            <a:ext cx="4157397" cy="3053307"/>
          </a:xfrm>
          <a:prstGeom prst="rect">
            <a:avLst/>
          </a:prstGeom>
          <a:noFill/>
        </p:spPr>
      </p:pic>
    </p:spTree>
    <p:extLst>
      <p:ext uri="{BB962C8B-B14F-4D97-AF65-F5344CB8AC3E}">
        <p14:creationId xmlns:p14="http://schemas.microsoft.com/office/powerpoint/2010/main" val="399378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pPr>
                <a:spcBef>
                  <a:spcPct val="0"/>
                </a:spcBef>
                <a:buFontTx/>
                <a:buNone/>
              </a:pPr>
              <a:t>2</a:t>
            </a:fld>
            <a:endParaRPr lang="en-US" altLang="en-US" sz="1200"/>
          </a:p>
        </p:txBody>
      </p:sp>
      <p:sp>
        <p:nvSpPr>
          <p:cNvPr id="17411" name="Rectangle 2"/>
          <p:cNvSpPr>
            <a:spLocks noGrp="1" noChangeArrowheads="1"/>
          </p:cNvSpPr>
          <p:nvPr>
            <p:ph type="title"/>
          </p:nvPr>
        </p:nvSpPr>
        <p:spPr/>
        <p:txBody>
          <a:bodyPr/>
          <a:lstStyle/>
          <a:p>
            <a:r>
              <a:rPr lang="en-US" altLang="en-US" smtClean="0"/>
              <a:t>Presentation Overview</a:t>
            </a:r>
          </a:p>
        </p:txBody>
      </p:sp>
      <p:sp>
        <p:nvSpPr>
          <p:cNvPr id="17412" name="Rectangle 3"/>
          <p:cNvSpPr>
            <a:spLocks noGrp="1" noChangeArrowheads="1"/>
          </p:cNvSpPr>
          <p:nvPr>
            <p:ph type="body" idx="1"/>
          </p:nvPr>
        </p:nvSpPr>
        <p:spPr/>
        <p:txBody>
          <a:bodyPr/>
          <a:lstStyle/>
          <a:p>
            <a:r>
              <a:rPr lang="da-DK" altLang="en-US" dirty="0" smtClean="0"/>
              <a:t>Need for an Updated HCM</a:t>
            </a:r>
            <a:endParaRPr lang="en-US" altLang="en-US" dirty="0" smtClean="0"/>
          </a:p>
          <a:p>
            <a:r>
              <a:rPr lang="en-US" altLang="en-US" dirty="0" smtClean="0"/>
              <a:t>HCM Structure</a:t>
            </a:r>
          </a:p>
          <a:p>
            <a:r>
              <a:rPr lang="en-US" altLang="en-US" dirty="0" smtClean="0"/>
              <a:t>Information Presentation</a:t>
            </a:r>
            <a:br>
              <a:rPr lang="en-US" altLang="en-US" dirty="0" smtClean="0"/>
            </a:br>
            <a:r>
              <a:rPr lang="en-US" altLang="en-US" dirty="0" smtClean="0"/>
              <a:t>Changes</a:t>
            </a:r>
          </a:p>
          <a:p>
            <a:r>
              <a:rPr lang="en-US" altLang="en-US" dirty="0" smtClean="0"/>
              <a:t>New Capabilities</a:t>
            </a:r>
          </a:p>
          <a:p>
            <a:pPr lvl="1"/>
            <a:endParaRPr lang="en-US" altLang="en-US"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231" y="1428768"/>
            <a:ext cx="3591311" cy="357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657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Urban Street Segments</a:t>
            </a:r>
            <a:endParaRPr lang="en-US" dirty="0"/>
          </a:p>
        </p:txBody>
      </p:sp>
      <p:sp>
        <p:nvSpPr>
          <p:cNvPr id="3" name="Content Placeholder 2"/>
          <p:cNvSpPr>
            <a:spLocks noGrp="1"/>
          </p:cNvSpPr>
          <p:nvPr>
            <p:ph idx="1"/>
          </p:nvPr>
        </p:nvSpPr>
        <p:spPr/>
        <p:txBody>
          <a:bodyPr/>
          <a:lstStyle/>
          <a:p>
            <a:r>
              <a:rPr lang="da-DK" dirty="0" smtClean="0"/>
              <a:t>Same service measure changes as described for urban street facilities</a:t>
            </a:r>
          </a:p>
          <a:p>
            <a:r>
              <a:rPr lang="da-DK" dirty="0" smtClean="0"/>
              <a:t>New method for evaluating segments with midsegment lane blockage</a:t>
            </a:r>
          </a:p>
          <a:p>
            <a:endParaRPr lang="da-DK" dirty="0"/>
          </a:p>
          <a:p>
            <a:endParaRPr lang="da-DK" dirty="0" smtClean="0"/>
          </a:p>
          <a:p>
            <a:pPr>
              <a:spcBef>
                <a:spcPts val="3000"/>
              </a:spcBef>
            </a:pPr>
            <a:r>
              <a:rPr lang="en-US" dirty="0" smtClean="0"/>
              <a:t>Improved procedure </a:t>
            </a:r>
            <a:r>
              <a:rPr lang="en-US" dirty="0"/>
              <a:t>for predicting segment queue spillback </a:t>
            </a:r>
            <a:r>
              <a:rPr lang="en-US" dirty="0" smtClean="0"/>
              <a:t>time</a:t>
            </a:r>
          </a:p>
          <a:p>
            <a:r>
              <a:rPr lang="da-DK" dirty="0" smtClean="0"/>
              <a:t>New adjustment factor for parking activity that affects free-flow speed estimation</a:t>
            </a:r>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20</a:t>
            </a:fld>
            <a:endParaRPr lang="en-US" altLang="en-US"/>
          </a:p>
        </p:txBody>
      </p:sp>
      <p:grpSp>
        <p:nvGrpSpPr>
          <p:cNvPr id="6" name="Group 5"/>
          <p:cNvGrpSpPr>
            <a:grpSpLocks noChangeAspect="1"/>
          </p:cNvGrpSpPr>
          <p:nvPr/>
        </p:nvGrpSpPr>
        <p:grpSpPr>
          <a:xfrm>
            <a:off x="2111222" y="2869586"/>
            <a:ext cx="4978309" cy="1288339"/>
            <a:chOff x="1304925" y="4151455"/>
            <a:chExt cx="6772275" cy="175260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925" y="4151455"/>
              <a:ext cx="67722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rc 7"/>
            <p:cNvSpPr/>
            <p:nvPr/>
          </p:nvSpPr>
          <p:spPr>
            <a:xfrm rot="3932760" flipH="1" flipV="1">
              <a:off x="4768057" y="5237990"/>
              <a:ext cx="449262" cy="546100"/>
            </a:xfrm>
            <a:prstGeom prst="arc">
              <a:avLst>
                <a:gd name="adj1" fmla="val 17809166"/>
                <a:gd name="adj2" fmla="val 2235247"/>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Arc 8"/>
            <p:cNvSpPr/>
            <p:nvPr/>
          </p:nvSpPr>
          <p:spPr>
            <a:xfrm rot="7558625" flipV="1">
              <a:off x="4616450" y="4622834"/>
              <a:ext cx="615950" cy="546100"/>
            </a:xfrm>
            <a:prstGeom prst="arc">
              <a:avLst>
                <a:gd name="adj1" fmla="val 17809166"/>
                <a:gd name="adj2" fmla="val 2235247"/>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0" name="Straight Arrow Connector 9"/>
            <p:cNvCxnSpPr/>
            <p:nvPr/>
          </p:nvCxnSpPr>
          <p:spPr>
            <a:xfrm>
              <a:off x="4117975" y="5289584"/>
              <a:ext cx="404813"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5175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Urban Street Segments</a:t>
            </a:r>
            <a:endParaRPr lang="en-US" dirty="0"/>
          </a:p>
        </p:txBody>
      </p:sp>
      <p:sp>
        <p:nvSpPr>
          <p:cNvPr id="3" name="Content Placeholder 2"/>
          <p:cNvSpPr>
            <a:spLocks noGrp="1"/>
          </p:cNvSpPr>
          <p:nvPr>
            <p:ph idx="1"/>
          </p:nvPr>
        </p:nvSpPr>
        <p:spPr/>
        <p:txBody>
          <a:bodyPr/>
          <a:lstStyle/>
          <a:p>
            <a:r>
              <a:rPr lang="da-DK" dirty="0" smtClean="0"/>
              <a:t>Procedure can now evaluate segments with roundabouts at one or both ends</a:t>
            </a:r>
          </a:p>
          <a:p>
            <a:r>
              <a:rPr lang="da-DK" dirty="0" smtClean="0"/>
              <a:t>Right-turn-on-red</a:t>
            </a:r>
            <a:br>
              <a:rPr lang="da-DK" dirty="0" smtClean="0"/>
            </a:br>
            <a:r>
              <a:rPr lang="da-DK" dirty="0" smtClean="0"/>
              <a:t>vehicles incorporated</a:t>
            </a:r>
            <a:br>
              <a:rPr lang="da-DK" dirty="0" smtClean="0"/>
            </a:br>
            <a:r>
              <a:rPr lang="da-DK" dirty="0" smtClean="0"/>
              <a:t>into volume-balancing</a:t>
            </a:r>
            <a:br>
              <a:rPr lang="da-DK" dirty="0" smtClean="0"/>
            </a:br>
            <a:r>
              <a:rPr lang="da-DK" dirty="0" smtClean="0"/>
              <a:t>method for flows into</a:t>
            </a:r>
            <a:br>
              <a:rPr lang="da-DK" dirty="0" smtClean="0"/>
            </a:br>
            <a:r>
              <a:rPr lang="da-DK" dirty="0" smtClean="0"/>
              <a:t>and out of a segment</a:t>
            </a:r>
          </a:p>
          <a:p>
            <a:r>
              <a:rPr lang="da-DK" dirty="0" smtClean="0"/>
              <a:t>Pedestrian and bicycle LOS scores now use time-based weighting</a:t>
            </a:r>
          </a:p>
          <a:p>
            <a:r>
              <a:rPr lang="da-DK" dirty="0" smtClean="0"/>
              <a:t>Changes to bicycle and bus default values</a:t>
            </a:r>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21</a:t>
            </a:fld>
            <a:endParaRPr lang="en-US" alt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b="35165"/>
          <a:stretch>
            <a:fillRect/>
          </a:stretch>
        </p:blipFill>
        <p:spPr bwMode="auto">
          <a:xfrm>
            <a:off x="4271558" y="1976787"/>
            <a:ext cx="4663440" cy="229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723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Signalized Intersections</a:t>
            </a:r>
            <a:endParaRPr lang="en-US" dirty="0"/>
          </a:p>
        </p:txBody>
      </p:sp>
      <p:sp>
        <p:nvSpPr>
          <p:cNvPr id="3" name="Content Placeholder 2"/>
          <p:cNvSpPr>
            <a:spLocks noGrp="1"/>
          </p:cNvSpPr>
          <p:nvPr>
            <p:ph idx="1"/>
          </p:nvPr>
        </p:nvSpPr>
        <p:spPr/>
        <p:txBody>
          <a:bodyPr/>
          <a:lstStyle/>
          <a:p>
            <a:r>
              <a:rPr lang="da-DK" dirty="0" smtClean="0"/>
              <a:t>Delay of unsignalized movements can now be considered (user-supplied input)</a:t>
            </a:r>
          </a:p>
          <a:p>
            <a:r>
              <a:rPr lang="da-DK" dirty="0" smtClean="0"/>
              <a:t>Combined saturation flow adjustment factor for heavy vehicles and grade</a:t>
            </a:r>
          </a:p>
          <a:p>
            <a:r>
              <a:rPr lang="da-DK" dirty="0" smtClean="0"/>
              <a:t>New saturation flow adjustment factors for intersection work zone presence, midsegment lane blockage, and downstream spillback</a:t>
            </a:r>
          </a:p>
          <a:p>
            <a:endParaRPr lang="da-DK" dirty="0" smtClean="0"/>
          </a:p>
          <a:p>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22</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5980" y="4334192"/>
            <a:ext cx="4526280" cy="1810385"/>
          </a:xfrm>
          <a:prstGeom prst="rect">
            <a:avLst/>
          </a:prstGeom>
          <a:noFill/>
          <a:ln>
            <a:noFill/>
          </a:ln>
        </p:spPr>
      </p:pic>
    </p:spTree>
    <p:extLst>
      <p:ext uri="{BB962C8B-B14F-4D97-AF65-F5344CB8AC3E}">
        <p14:creationId xmlns:p14="http://schemas.microsoft.com/office/powerpoint/2010/main" val="148956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Stop-Controlled Intersections</a:t>
            </a:r>
            <a:endParaRPr lang="en-US" dirty="0"/>
          </a:p>
        </p:txBody>
      </p:sp>
      <p:sp>
        <p:nvSpPr>
          <p:cNvPr id="3" name="Content Placeholder 2"/>
          <p:cNvSpPr>
            <a:spLocks noGrp="1"/>
          </p:cNvSpPr>
          <p:nvPr>
            <p:ph idx="1"/>
          </p:nvPr>
        </p:nvSpPr>
        <p:spPr/>
        <p:txBody>
          <a:bodyPr/>
          <a:lstStyle/>
          <a:p>
            <a:r>
              <a:rPr lang="da-DK" dirty="0" smtClean="0"/>
              <a:t>No significant changes in the two-way and all-way stop methods</a:t>
            </a:r>
          </a:p>
          <a:p>
            <a:r>
              <a:rPr lang="da-DK" dirty="0" smtClean="0"/>
              <a:t>Clarified how the peak hour factor is applied</a:t>
            </a:r>
          </a:p>
          <a:p>
            <a:r>
              <a:rPr lang="da-DK" dirty="0" smtClean="0"/>
              <a:t>Example problems moved to Chapter 32</a:t>
            </a:r>
          </a:p>
          <a:p>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23</a:t>
            </a:fld>
            <a:endParaRPr lang="en-US" alt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484" y="3429000"/>
            <a:ext cx="15335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521" y="4891768"/>
            <a:ext cx="9334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983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Roundabouts</a:t>
            </a:r>
            <a:endParaRPr lang="en-US" dirty="0"/>
          </a:p>
        </p:txBody>
      </p:sp>
      <p:sp>
        <p:nvSpPr>
          <p:cNvPr id="3" name="Content Placeholder 2"/>
          <p:cNvSpPr>
            <a:spLocks noGrp="1"/>
          </p:cNvSpPr>
          <p:nvPr>
            <p:ph idx="1"/>
          </p:nvPr>
        </p:nvSpPr>
        <p:spPr/>
        <p:txBody>
          <a:bodyPr>
            <a:normAutofit/>
          </a:bodyPr>
          <a:lstStyle/>
          <a:p>
            <a:r>
              <a:rPr lang="da-DK" dirty="0" smtClean="0"/>
              <a:t>Capacity models have</a:t>
            </a:r>
            <a:br>
              <a:rPr lang="da-DK" dirty="0" smtClean="0"/>
            </a:br>
            <a:r>
              <a:rPr lang="da-DK" dirty="0" smtClean="0"/>
              <a:t>been updated as a result</a:t>
            </a:r>
            <a:br>
              <a:rPr lang="da-DK" dirty="0" smtClean="0"/>
            </a:br>
            <a:r>
              <a:rPr lang="da-DK" dirty="0" smtClean="0"/>
              <a:t>of new research</a:t>
            </a:r>
          </a:p>
          <a:p>
            <a:r>
              <a:rPr lang="da-DK" dirty="0" smtClean="0"/>
              <a:t>New calibration</a:t>
            </a:r>
            <a:br>
              <a:rPr lang="da-DK" dirty="0" smtClean="0"/>
            </a:br>
            <a:r>
              <a:rPr lang="da-DK" dirty="0" smtClean="0"/>
              <a:t>procedure provided</a:t>
            </a:r>
          </a:p>
          <a:p>
            <a:r>
              <a:rPr lang="da-DK" dirty="0" smtClean="0"/>
              <a:t>Clarified how the peak</a:t>
            </a:r>
            <a:br>
              <a:rPr lang="da-DK" dirty="0" smtClean="0"/>
            </a:br>
            <a:r>
              <a:rPr lang="da-DK" dirty="0" smtClean="0"/>
              <a:t>hour factor is applied</a:t>
            </a:r>
          </a:p>
          <a:p>
            <a:r>
              <a:rPr lang="da-DK" dirty="0" smtClean="0"/>
              <a:t>Example problems moved to Chapter 33</a:t>
            </a:r>
          </a:p>
          <a:p>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24</a:t>
            </a:fld>
            <a:endParaRPr lang="en-US" altLang="en-US"/>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5628" r="3131" b="3291"/>
          <a:stretch/>
        </p:blipFill>
        <p:spPr bwMode="auto">
          <a:xfrm>
            <a:off x="4545874" y="1169126"/>
            <a:ext cx="4598126" cy="3154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2212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Ramp Terminals and Alternative Intersections</a:t>
            </a:r>
            <a:endParaRPr lang="en-US" dirty="0"/>
          </a:p>
        </p:txBody>
      </p:sp>
      <p:sp>
        <p:nvSpPr>
          <p:cNvPr id="3" name="Content Placeholder 2"/>
          <p:cNvSpPr>
            <a:spLocks noGrp="1"/>
          </p:cNvSpPr>
          <p:nvPr>
            <p:ph idx="1"/>
          </p:nvPr>
        </p:nvSpPr>
        <p:spPr/>
        <p:txBody>
          <a:bodyPr/>
          <a:lstStyle/>
          <a:p>
            <a:r>
              <a:rPr lang="da-DK" dirty="0" smtClean="0"/>
              <a:t>The former Interchange Ramp Terminals chapter has been expanded to include a greater variety of distributed intersections</a:t>
            </a:r>
          </a:p>
          <a:p>
            <a:pPr lvl="1"/>
            <a:r>
              <a:rPr lang="en-US" dirty="0" smtClean="0"/>
              <a:t>Two </a:t>
            </a:r>
            <a:r>
              <a:rPr lang="en-US" dirty="0"/>
              <a:t>or more intersections </a:t>
            </a:r>
            <a:r>
              <a:rPr lang="en-US" dirty="0" smtClean="0"/>
              <a:t>with close </a:t>
            </a:r>
            <a:r>
              <a:rPr lang="en-US" dirty="0"/>
              <a:t>spacing and displaced or distributed traffic </a:t>
            </a:r>
            <a:r>
              <a:rPr lang="en-US" dirty="0" smtClean="0"/>
              <a:t>movements that </a:t>
            </a:r>
            <a:r>
              <a:rPr lang="en-US" dirty="0"/>
              <a:t>are operationally </a:t>
            </a:r>
            <a:r>
              <a:rPr lang="en-US" dirty="0" smtClean="0"/>
              <a:t>inter-</a:t>
            </a:r>
            <a:br>
              <a:rPr lang="en-US" dirty="0" smtClean="0"/>
            </a:br>
            <a:r>
              <a:rPr lang="en-US" dirty="0" smtClean="0"/>
              <a:t>dependent </a:t>
            </a:r>
            <a:r>
              <a:rPr lang="en-US" dirty="0"/>
              <a:t>and are </a:t>
            </a:r>
            <a:r>
              <a:rPr lang="en-US" dirty="0" smtClean="0"/>
              <a:t>best</a:t>
            </a:r>
            <a:br>
              <a:rPr lang="en-US" dirty="0" smtClean="0"/>
            </a:br>
            <a:r>
              <a:rPr lang="en-US" dirty="0" smtClean="0"/>
              <a:t>analyzed </a:t>
            </a:r>
            <a:r>
              <a:rPr lang="en-US" dirty="0"/>
              <a:t>as a single unit</a:t>
            </a:r>
            <a:endParaRPr lang="da-DK" dirty="0" smtClean="0"/>
          </a:p>
          <a:p>
            <a:pPr marL="0" indent="0">
              <a:buNone/>
            </a:pPr>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25</a:t>
            </a:fld>
            <a:endParaRPr lang="en-US" altLang="en-US"/>
          </a:p>
        </p:txBody>
      </p:sp>
      <p:pic>
        <p:nvPicPr>
          <p:cNvPr id="5" name="Picture 4" descr="C:\Users\BASTIAN\Desktop\For Server\Chapter 23\image004.png"/>
          <p:cNvPicPr/>
          <p:nvPr/>
        </p:nvPicPr>
        <p:blipFill rotWithShape="1">
          <a:blip r:embed="rId3">
            <a:extLst>
              <a:ext uri="{28A0092B-C50C-407E-A947-70E740481C1C}">
                <a14:useLocalDpi xmlns:a14="http://schemas.microsoft.com/office/drawing/2010/main" val="0"/>
              </a:ext>
            </a:extLst>
          </a:blip>
          <a:srcRect l="3488"/>
          <a:stretch/>
        </p:blipFill>
        <p:spPr bwMode="auto">
          <a:xfrm>
            <a:off x="4386626" y="3390358"/>
            <a:ext cx="4603115" cy="26898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555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Ramp Terminal Forms Addressed</a:t>
            </a:r>
            <a:endParaRPr lang="en-US" dirty="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26</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54" y="1219857"/>
            <a:ext cx="2956071" cy="22168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929" y="1260199"/>
            <a:ext cx="2767610" cy="207549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6892" t="1858" r="18847" b="5882"/>
          <a:stretch/>
        </p:blipFill>
        <p:spPr bwMode="auto">
          <a:xfrm>
            <a:off x="970602" y="3786305"/>
            <a:ext cx="2660373" cy="2148316"/>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786305"/>
            <a:ext cx="2864719" cy="2148316"/>
          </a:xfrm>
          <a:prstGeom prst="rect">
            <a:avLst/>
          </a:prstGeom>
        </p:spPr>
      </p:pic>
    </p:spTree>
    <p:extLst>
      <p:ext uri="{BB962C8B-B14F-4D97-AF65-F5344CB8AC3E}">
        <p14:creationId xmlns:p14="http://schemas.microsoft.com/office/powerpoint/2010/main" val="117766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Intersection Forms Addressed</a:t>
            </a:r>
            <a:endParaRPr lang="en-US" dirty="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27</a:t>
            </a:fld>
            <a:endParaRPr lang="en-US" alt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2688" r="10082"/>
          <a:stretch/>
        </p:blipFill>
        <p:spPr bwMode="auto">
          <a:xfrm>
            <a:off x="1048871" y="1172773"/>
            <a:ext cx="2817659" cy="2189044"/>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208084" y="1091200"/>
            <a:ext cx="2873598" cy="2270617"/>
          </a:xfrm>
          <a:prstGeom prst="rect">
            <a:avLst/>
          </a:prstGeom>
        </p:spPr>
      </p:pic>
      <p:pic>
        <p:nvPicPr>
          <p:cNvPr id="12" name="Picture 11"/>
          <p:cNvPicPr/>
          <p:nvPr/>
        </p:nvPicPr>
        <p:blipFill rotWithShape="1">
          <a:blip r:embed="rId5">
            <a:extLst>
              <a:ext uri="{28A0092B-C50C-407E-A947-70E740481C1C}">
                <a14:useLocalDpi xmlns:a14="http://schemas.microsoft.com/office/drawing/2010/main" val="0"/>
              </a:ext>
            </a:extLst>
          </a:blip>
          <a:srcRect t="4689" b="11440"/>
          <a:stretch/>
        </p:blipFill>
        <p:spPr bwMode="auto">
          <a:xfrm>
            <a:off x="1048871" y="3866221"/>
            <a:ext cx="2817659" cy="21323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770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Ramp Terminals and Alternative Intersections</a:t>
            </a:r>
            <a:endParaRPr lang="en-US" dirty="0"/>
          </a:p>
        </p:txBody>
      </p:sp>
      <p:sp>
        <p:nvSpPr>
          <p:cNvPr id="3" name="Content Placeholder 2"/>
          <p:cNvSpPr>
            <a:spLocks noGrp="1"/>
          </p:cNvSpPr>
          <p:nvPr>
            <p:ph idx="1"/>
          </p:nvPr>
        </p:nvSpPr>
        <p:spPr/>
        <p:txBody>
          <a:bodyPr/>
          <a:lstStyle/>
          <a:p>
            <a:r>
              <a:rPr lang="da-DK" dirty="0" smtClean="0"/>
              <a:t>New service measure: experienced travel time</a:t>
            </a:r>
          </a:p>
          <a:p>
            <a:pPr lvl="1"/>
            <a:r>
              <a:rPr lang="da-DK" dirty="0" smtClean="0"/>
              <a:t>Sum of control delays at each node and extra distance travel time experienced by rerouted movements</a:t>
            </a:r>
          </a:p>
          <a:p>
            <a:pPr lvl="1"/>
            <a:endParaRPr lang="da-DK" dirty="0"/>
          </a:p>
          <a:p>
            <a:pPr lvl="1"/>
            <a:endParaRPr lang="da-DK" dirty="0" smtClean="0"/>
          </a:p>
          <a:p>
            <a:pPr lvl="1"/>
            <a:endParaRPr lang="da-DK" dirty="0"/>
          </a:p>
          <a:p>
            <a:pPr lvl="1"/>
            <a:endParaRPr lang="da-DK" dirty="0" smtClean="0"/>
          </a:p>
          <a:p>
            <a:pPr lvl="1"/>
            <a:endParaRPr lang="da-DK" dirty="0"/>
          </a:p>
          <a:p>
            <a:pPr lvl="1"/>
            <a:endParaRPr lang="da-DK" dirty="0" smtClean="0"/>
          </a:p>
          <a:p>
            <a:pPr>
              <a:spcBef>
                <a:spcPts val="1200"/>
              </a:spcBef>
            </a:pPr>
            <a:r>
              <a:rPr lang="da-DK" dirty="0" smtClean="0"/>
              <a:t>New and updated example problems are located in supplemental Chapter 34</a:t>
            </a:r>
          </a:p>
          <a:p>
            <a:pPr marL="0" indent="0">
              <a:buNone/>
            </a:pPr>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28</a:t>
            </a:fld>
            <a:endParaRPr lang="en-US" altLang="en-US"/>
          </a:p>
        </p:txBody>
      </p:sp>
      <p:pic>
        <p:nvPicPr>
          <p:cNvPr id="5" name="Picture 4"/>
          <p:cNvPicPr>
            <a:picLocks noChangeAspect="1"/>
          </p:cNvPicPr>
          <p:nvPr/>
        </p:nvPicPr>
        <p:blipFill rotWithShape="1">
          <a:blip r:embed="rId3"/>
          <a:srcRect l="15000" t="10764" r="16667" b="16320"/>
          <a:stretch/>
        </p:blipFill>
        <p:spPr bwMode="auto">
          <a:xfrm>
            <a:off x="2336754" y="2423160"/>
            <a:ext cx="4259989" cy="27277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3290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Off-Street Pedestrian and Bicycle Facilities</a:t>
            </a:r>
            <a:endParaRPr lang="en-US" dirty="0"/>
          </a:p>
        </p:txBody>
      </p:sp>
      <p:sp>
        <p:nvSpPr>
          <p:cNvPr id="3" name="Content Placeholder 2"/>
          <p:cNvSpPr>
            <a:spLocks noGrp="1"/>
          </p:cNvSpPr>
          <p:nvPr>
            <p:ph idx="1"/>
          </p:nvPr>
        </p:nvSpPr>
        <p:spPr/>
        <p:txBody>
          <a:bodyPr/>
          <a:lstStyle/>
          <a:p>
            <a:r>
              <a:rPr lang="da-DK" dirty="0" smtClean="0"/>
              <a:t>No significant changes to the methods</a:t>
            </a:r>
          </a:p>
          <a:p>
            <a:r>
              <a:rPr lang="da-DK" dirty="0" smtClean="0"/>
              <a:t>Some variable names and equations have been changed to improve their understandability without affecting results</a:t>
            </a:r>
          </a:p>
          <a:p>
            <a:r>
              <a:rPr lang="da-DK" dirty="0" smtClean="0"/>
              <a:t>Additional guidance</a:t>
            </a:r>
            <a:br>
              <a:rPr lang="da-DK" dirty="0" smtClean="0"/>
            </a:br>
            <a:r>
              <a:rPr lang="da-DK" dirty="0" smtClean="0"/>
              <a:t>provided on applying</a:t>
            </a:r>
            <a:br>
              <a:rPr lang="da-DK" dirty="0" smtClean="0"/>
            </a:br>
            <a:r>
              <a:rPr lang="da-DK" dirty="0" smtClean="0"/>
              <a:t>the methods and</a:t>
            </a:r>
            <a:br>
              <a:rPr lang="da-DK" dirty="0" smtClean="0"/>
            </a:br>
            <a:r>
              <a:rPr lang="da-DK" dirty="0" smtClean="0"/>
              <a:t>interpreting results</a:t>
            </a:r>
          </a:p>
          <a:p>
            <a:r>
              <a:rPr lang="da-DK" dirty="0" smtClean="0"/>
              <a:t>New Chapter 35</a:t>
            </a:r>
            <a:br>
              <a:rPr lang="da-DK" dirty="0" smtClean="0"/>
            </a:br>
            <a:r>
              <a:rPr lang="da-DK" dirty="0" smtClean="0"/>
              <a:t>houses the example</a:t>
            </a:r>
            <a:br>
              <a:rPr lang="da-DK" dirty="0" smtClean="0"/>
            </a:br>
            <a:r>
              <a:rPr lang="da-DK" dirty="0" smtClean="0"/>
              <a:t>problems</a:t>
            </a:r>
          </a:p>
          <a:p>
            <a:pPr marL="0" indent="0">
              <a:buNone/>
            </a:pPr>
            <a:endParaRPr lang="da-DK" dirty="0" smtClean="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29</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245" y="2847703"/>
            <a:ext cx="4607686" cy="3009128"/>
          </a:xfrm>
          <a:prstGeom prst="rect">
            <a:avLst/>
          </a:prstGeom>
          <a:noFill/>
        </p:spPr>
      </p:pic>
    </p:spTree>
    <p:extLst>
      <p:ext uri="{BB962C8B-B14F-4D97-AF65-F5344CB8AC3E}">
        <p14:creationId xmlns:p14="http://schemas.microsoft.com/office/powerpoint/2010/main" val="366748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altLang="en-US" dirty="0" smtClean="0"/>
              <a:t>Post-2010 Emerging Topics Chapters</a:t>
            </a:r>
          </a:p>
        </p:txBody>
      </p:sp>
      <p:sp>
        <p:nvSpPr>
          <p:cNvPr id="2" name="Content Placeholder 1"/>
          <p:cNvSpPr>
            <a:spLocks noGrp="1"/>
          </p:cNvSpPr>
          <p:nvPr>
            <p:ph idx="1"/>
          </p:nvPr>
        </p:nvSpPr>
        <p:spPr/>
        <p:txBody>
          <a:bodyPr/>
          <a:lstStyle/>
          <a:p>
            <a:r>
              <a:rPr lang="da-DK" dirty="0" smtClean="0"/>
              <a:t>After HCM 2010 was published,</a:t>
            </a:r>
            <a:br>
              <a:rPr lang="da-DK" dirty="0" smtClean="0"/>
            </a:br>
            <a:r>
              <a:rPr lang="da-DK" dirty="0" smtClean="0"/>
              <a:t>four emerging topics chapters</a:t>
            </a:r>
            <a:br>
              <a:rPr lang="da-DK" dirty="0" smtClean="0"/>
            </a:br>
            <a:r>
              <a:rPr lang="da-DK" dirty="0" smtClean="0"/>
              <a:t>(35–38) were released online</a:t>
            </a:r>
          </a:p>
          <a:p>
            <a:pPr lvl="1"/>
            <a:r>
              <a:rPr lang="da-DK" dirty="0" smtClean="0"/>
              <a:t>Active Traffic and Demand</a:t>
            </a:r>
            <a:br>
              <a:rPr lang="da-DK" dirty="0" smtClean="0"/>
            </a:br>
            <a:r>
              <a:rPr lang="da-DK" dirty="0" smtClean="0"/>
              <a:t>Management (ATDM) update</a:t>
            </a:r>
            <a:br>
              <a:rPr lang="da-DK" dirty="0" smtClean="0"/>
            </a:br>
            <a:r>
              <a:rPr lang="da-DK" dirty="0" smtClean="0"/>
              <a:t>(Ch. 35)</a:t>
            </a:r>
          </a:p>
          <a:p>
            <a:pPr lvl="1"/>
            <a:r>
              <a:rPr lang="da-DK" dirty="0" smtClean="0"/>
              <a:t>Travel time reliability (Ch. 36, 37)</a:t>
            </a:r>
          </a:p>
          <a:p>
            <a:pPr lvl="1"/>
            <a:r>
              <a:rPr lang="da-DK" dirty="0" smtClean="0"/>
              <a:t>Managed lanes (Ch. 38)</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912" y="1269683"/>
            <a:ext cx="3248423" cy="417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72567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1B69B0E-815A-4273-87E5-98250A9D7E5B}" type="slidenum">
              <a:rPr lang="en-US" altLang="en-US" sz="1200"/>
              <a:pPr>
                <a:spcBef>
                  <a:spcPct val="0"/>
                </a:spcBef>
                <a:buFontTx/>
                <a:buNone/>
              </a:pPr>
              <a:t>30</a:t>
            </a:fld>
            <a:endParaRPr lang="en-US" altLang="en-US" sz="1200"/>
          </a:p>
        </p:txBody>
      </p:sp>
      <p:sp>
        <p:nvSpPr>
          <p:cNvPr id="41987" name="Rectangle 2"/>
          <p:cNvSpPr>
            <a:spLocks noGrp="1" noChangeArrowheads="1"/>
          </p:cNvSpPr>
          <p:nvPr>
            <p:ph type="title"/>
          </p:nvPr>
        </p:nvSpPr>
        <p:spPr/>
        <p:txBody>
          <a:bodyPr/>
          <a:lstStyle/>
          <a:p>
            <a:r>
              <a:rPr lang="en-US" altLang="en-US" smtClean="0"/>
              <a:t>Questions?</a:t>
            </a:r>
          </a:p>
        </p:txBody>
      </p:sp>
      <p:sp>
        <p:nvSpPr>
          <p:cNvPr id="44036" name="Rectangle 3"/>
          <p:cNvSpPr>
            <a:spLocks noGrp="1" noChangeArrowheads="1"/>
          </p:cNvSpPr>
          <p:nvPr>
            <p:ph type="body" idx="1"/>
          </p:nvPr>
        </p:nvSpPr>
        <p:spPr>
          <a:xfrm>
            <a:off x="381000" y="1447800"/>
            <a:ext cx="8534400" cy="4754563"/>
          </a:xfrm>
        </p:spPr>
        <p:txBody>
          <a:bodyPr/>
          <a:lstStyle/>
          <a:p>
            <a:pPr>
              <a:lnSpc>
                <a:spcPct val="90000"/>
              </a:lnSpc>
              <a:defRPr/>
            </a:pPr>
            <a:r>
              <a:rPr lang="en-US" altLang="en-US" dirty="0" smtClean="0"/>
              <a:t>Questions </a:t>
            </a:r>
          </a:p>
          <a:p>
            <a:pPr lvl="1">
              <a:lnSpc>
                <a:spcPct val="90000"/>
              </a:lnSpc>
              <a:defRPr/>
            </a:pPr>
            <a:r>
              <a:rPr lang="da-DK" altLang="en-US" dirty="0" smtClean="0"/>
              <a:t>Note that details about many of</a:t>
            </a:r>
            <a:br>
              <a:rPr lang="da-DK" altLang="en-US" dirty="0" smtClean="0"/>
            </a:br>
            <a:r>
              <a:rPr lang="da-DK" altLang="en-US" dirty="0" smtClean="0"/>
              <a:t>these new capabilities will be</a:t>
            </a:r>
            <a:br>
              <a:rPr lang="da-DK" altLang="en-US" dirty="0" smtClean="0"/>
            </a:br>
            <a:r>
              <a:rPr lang="da-DK" altLang="en-US" dirty="0" smtClean="0"/>
              <a:t>covered in subsequent </a:t>
            </a:r>
            <a:r>
              <a:rPr lang="da-DK" altLang="en-US" dirty="0"/>
              <a:t>w</a:t>
            </a:r>
            <a:r>
              <a:rPr lang="da-DK" altLang="en-US" dirty="0" smtClean="0"/>
              <a:t>eb briefings</a:t>
            </a:r>
            <a:endParaRPr lang="en-US" altLang="en-US" dirty="0" smtClean="0"/>
          </a:p>
        </p:txBody>
      </p:sp>
      <p:pic>
        <p:nvPicPr>
          <p:cNvPr id="5" name="Picture 2" descr="C:\Users\user1\AppData\Local\Microsoft\Windows\Temporary Internet Files\Content.IE5\EPRM70Q4\question-m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431" y="3212484"/>
            <a:ext cx="2497138"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020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subTitle" idx="1"/>
          </p:nvPr>
        </p:nvSpPr>
        <p:spPr>
          <a:xfrm>
            <a:off x="1464920" y="4032018"/>
            <a:ext cx="6399212" cy="1333655"/>
          </a:xfrm>
        </p:spPr>
        <p:txBody>
          <a:bodyPr/>
          <a:lstStyle/>
          <a:p>
            <a:pPr algn="ctr"/>
            <a:r>
              <a:rPr lang="en-US" sz="2800" dirty="0" smtClean="0">
                <a:solidFill>
                  <a:schemeClr val="bg1">
                    <a:lumMod val="50000"/>
                  </a:schemeClr>
                </a:solidFill>
              </a:rPr>
              <a:t>October 19, 2016</a:t>
            </a:r>
            <a:endParaRPr lang="en-US" sz="2800" dirty="0">
              <a:solidFill>
                <a:schemeClr val="bg1">
                  <a:lumMod val="50000"/>
                </a:schemeClr>
              </a:solidFill>
            </a:endParaRPr>
          </a:p>
        </p:txBody>
      </p:sp>
      <p:sp>
        <p:nvSpPr>
          <p:cNvPr id="2" name="Title 1"/>
          <p:cNvSpPr>
            <a:spLocks noGrp="1"/>
          </p:cNvSpPr>
          <p:nvPr>
            <p:ph type="ctrTitle"/>
          </p:nvPr>
        </p:nvSpPr>
        <p:spPr>
          <a:xfrm>
            <a:off x="152401" y="713678"/>
            <a:ext cx="8822266" cy="3418055"/>
          </a:xfrm>
        </p:spPr>
        <p:txBody>
          <a:bodyPr/>
          <a:lstStyle/>
          <a:p>
            <a:pPr algn="ctr"/>
            <a:r>
              <a:rPr lang="en-US" sz="4000" dirty="0" smtClean="0"/>
              <a:t>Introduction to the </a:t>
            </a:r>
            <a:r>
              <a:rPr lang="en-US" sz="4000" dirty="0"/>
              <a:t>Planning &amp; Preliminary Engineering Applications Guide to the HCM</a:t>
            </a:r>
            <a:r>
              <a:rPr lang="en-US" dirty="0"/>
              <a:t/>
            </a:r>
            <a:br>
              <a:rPr lang="en-US" dirty="0"/>
            </a:br>
            <a:endParaRPr lang="en-US" dirty="0"/>
          </a:p>
        </p:txBody>
      </p:sp>
    </p:spTree>
    <p:extLst>
      <p:ext uri="{BB962C8B-B14F-4D97-AF65-F5344CB8AC3E}">
        <p14:creationId xmlns:p14="http://schemas.microsoft.com/office/powerpoint/2010/main" val="2154423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32</a:t>
            </a:fld>
            <a:endParaRPr lang="en-US" altLang="en-US" sz="120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a:t>
            </a:r>
            <a:r>
              <a:rPr lang="da-DK" altLang="en-US" dirty="0" smtClean="0"/>
              <a:t>lanning” in an HCM Context</a:t>
            </a:r>
            <a:endParaRPr lang="en-US" altLang="en-US" dirty="0" smtClean="0"/>
          </a:p>
        </p:txBody>
      </p:sp>
      <p:sp>
        <p:nvSpPr>
          <p:cNvPr id="17412" name="Rectangle 3"/>
          <p:cNvSpPr>
            <a:spLocks noGrp="1" noChangeArrowheads="1"/>
          </p:cNvSpPr>
          <p:nvPr>
            <p:ph type="body" idx="1"/>
          </p:nvPr>
        </p:nvSpPr>
        <p:spPr/>
        <p:txBody>
          <a:bodyPr/>
          <a:lstStyle/>
          <a:p>
            <a:r>
              <a:rPr lang="en-US" altLang="en-US" b="1" dirty="0" smtClean="0"/>
              <a:t>Planning analyses</a:t>
            </a:r>
            <a:r>
              <a:rPr lang="en-US" altLang="en-US" dirty="0"/>
              <a:t> </a:t>
            </a:r>
            <a:r>
              <a:rPr lang="en-US" altLang="en-US" dirty="0" smtClean="0"/>
              <a:t>are generally directed </a:t>
            </a:r>
            <a:r>
              <a:rPr lang="en-US" altLang="en-US" dirty="0"/>
              <a:t>toward broad </a:t>
            </a:r>
            <a:r>
              <a:rPr lang="en-US" altLang="en-US" dirty="0" smtClean="0"/>
              <a:t>issues</a:t>
            </a:r>
          </a:p>
          <a:p>
            <a:pPr lvl="1"/>
            <a:r>
              <a:rPr lang="en-US" altLang="en-US" dirty="0" smtClean="0"/>
              <a:t>Initial </a:t>
            </a:r>
            <a:r>
              <a:rPr lang="en-US" altLang="en-US" dirty="0"/>
              <a:t>problem </a:t>
            </a:r>
            <a:r>
              <a:rPr lang="en-US" altLang="en-US" dirty="0" smtClean="0"/>
              <a:t>identification, long-range </a:t>
            </a:r>
            <a:r>
              <a:rPr lang="en-US" altLang="en-US" dirty="0"/>
              <a:t>analyses, </a:t>
            </a:r>
            <a:r>
              <a:rPr lang="en-US" altLang="en-US" dirty="0" smtClean="0"/>
              <a:t>statewide </a:t>
            </a:r>
            <a:r>
              <a:rPr lang="en-US" altLang="en-US" dirty="0"/>
              <a:t>performance </a:t>
            </a:r>
            <a:r>
              <a:rPr lang="en-US" altLang="en-US" dirty="0" smtClean="0"/>
              <a:t>monitoring</a:t>
            </a:r>
          </a:p>
          <a:p>
            <a:r>
              <a:rPr lang="en-US" altLang="en-US" b="1" dirty="0" smtClean="0"/>
              <a:t>Preliminary engineering </a:t>
            </a:r>
            <a:r>
              <a:rPr lang="en-US" altLang="en-US" b="1" dirty="0"/>
              <a:t>analyses</a:t>
            </a:r>
            <a:r>
              <a:rPr lang="en-US" altLang="en-US" dirty="0"/>
              <a:t> </a:t>
            </a:r>
            <a:r>
              <a:rPr lang="en-US" altLang="en-US" dirty="0" smtClean="0"/>
              <a:t>support moderately detailed issues</a:t>
            </a:r>
          </a:p>
          <a:p>
            <a:pPr lvl="1"/>
            <a:r>
              <a:rPr lang="en-US" dirty="0" smtClean="0"/>
              <a:t>Planning decisions on roadway design concept and scope, alternatives analyses, and proposed </a:t>
            </a:r>
            <a:r>
              <a:rPr lang="en-US" dirty="0" err="1" smtClean="0"/>
              <a:t>systemwide</a:t>
            </a:r>
            <a:r>
              <a:rPr lang="en-US" dirty="0" smtClean="0"/>
              <a:t> policies</a:t>
            </a:r>
          </a:p>
          <a:p>
            <a:pPr lvl="1"/>
            <a:endParaRPr lang="en-US" altLang="en-US" dirty="0"/>
          </a:p>
          <a:p>
            <a:endParaRPr lang="en-US" altLang="en-US" b="1" dirty="0" smtClean="0"/>
          </a:p>
        </p:txBody>
      </p:sp>
    </p:spTree>
    <p:extLst>
      <p:ext uri="{BB962C8B-B14F-4D97-AF65-F5344CB8AC3E}">
        <p14:creationId xmlns:p14="http://schemas.microsoft.com/office/powerpoint/2010/main" val="1935064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33</a:t>
            </a:fld>
            <a:endParaRPr lang="en-US" altLang="en-US" sz="120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Presentation Overview</a:t>
            </a:r>
          </a:p>
        </p:txBody>
      </p:sp>
      <p:sp>
        <p:nvSpPr>
          <p:cNvPr id="17412" name="Rectangle 3"/>
          <p:cNvSpPr>
            <a:spLocks noGrp="1" noChangeArrowheads="1"/>
          </p:cNvSpPr>
          <p:nvPr>
            <p:ph type="body" idx="1"/>
          </p:nvPr>
        </p:nvSpPr>
        <p:spPr/>
        <p:txBody>
          <a:bodyPr/>
          <a:lstStyle/>
          <a:p>
            <a:r>
              <a:rPr lang="da-DK" altLang="en-US" dirty="0" smtClean="0"/>
              <a:t>Need for the P&amp;PE Applications Guide</a:t>
            </a:r>
            <a:endParaRPr lang="en-US" altLang="en-US" dirty="0" smtClean="0"/>
          </a:p>
          <a:p>
            <a:r>
              <a:rPr lang="en-US" altLang="en-US" dirty="0" smtClean="0">
                <a:solidFill>
                  <a:schemeClr val="bg1">
                    <a:lumMod val="75000"/>
                  </a:schemeClr>
                </a:solidFill>
              </a:rPr>
              <a:t>Guide Scope and Structure</a:t>
            </a:r>
          </a:p>
          <a:p>
            <a:r>
              <a:rPr lang="en-US" altLang="en-US" dirty="0" smtClean="0">
                <a:solidFill>
                  <a:schemeClr val="bg1">
                    <a:lumMod val="75000"/>
                  </a:schemeClr>
                </a:solidFill>
              </a:rPr>
              <a:t>Guide Outline</a:t>
            </a:r>
          </a:p>
          <a:p>
            <a:pPr lvl="1"/>
            <a:endParaRPr lang="en-US" altLang="en-US" dirty="0" smtClean="0"/>
          </a:p>
        </p:txBody>
      </p:sp>
      <p:pic>
        <p:nvPicPr>
          <p:cNvPr id="5" name="Picture 4" descr="j0139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6338" y="1094764"/>
            <a:ext cx="595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728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altLang="en-US" dirty="0" smtClean="0"/>
              <a:t>Potential Use of the HCM in Planning</a:t>
            </a:r>
          </a:p>
        </p:txBody>
      </p:sp>
      <p:sp>
        <p:nvSpPr>
          <p:cNvPr id="3" name="Content Placeholder 2"/>
          <p:cNvSpPr>
            <a:spLocks noGrp="1"/>
          </p:cNvSpPr>
          <p:nvPr>
            <p:ph idx="1"/>
          </p:nvPr>
        </p:nvSpPr>
        <p:spPr>
          <a:xfrm>
            <a:off x="466344" y="1106424"/>
            <a:ext cx="5750859" cy="4525963"/>
          </a:xfrm>
        </p:spPr>
        <p:txBody>
          <a:bodyPr/>
          <a:lstStyle/>
          <a:p>
            <a:r>
              <a:rPr lang="da-DK" dirty="0" smtClean="0"/>
              <a:t>The HCM is commonly used to evaluate current or forecast roadway operations</a:t>
            </a:r>
          </a:p>
          <a:p>
            <a:r>
              <a:rPr lang="da-DK" dirty="0" smtClean="0"/>
              <a:t>The HCM can also reliably and</a:t>
            </a:r>
            <a:br>
              <a:rPr lang="da-DK" dirty="0" smtClean="0"/>
            </a:br>
            <a:r>
              <a:rPr lang="da-DK" dirty="0" smtClean="0"/>
              <a:t>cost-effectively support:</a:t>
            </a:r>
          </a:p>
          <a:p>
            <a:pPr lvl="1"/>
            <a:r>
              <a:rPr lang="da-DK" dirty="0" smtClean="0"/>
              <a:t>Planning efforts</a:t>
            </a:r>
          </a:p>
          <a:p>
            <a:pPr lvl="1"/>
            <a:r>
              <a:rPr lang="da-DK" dirty="0" smtClean="0"/>
              <a:t>Programming decisions</a:t>
            </a:r>
          </a:p>
          <a:p>
            <a:pPr lvl="1"/>
            <a:r>
              <a:rPr lang="da-DK" dirty="0" smtClean="0"/>
              <a:t>Performance monitoring</a:t>
            </a:r>
          </a:p>
          <a:p>
            <a:pPr lvl="1"/>
            <a:r>
              <a:rPr lang="da-DK" dirty="0" smtClean="0"/>
              <a:t>Roadway management</a:t>
            </a:r>
          </a:p>
        </p:txBody>
      </p:sp>
      <p:pic>
        <p:nvPicPr>
          <p:cNvPr id="1026" name="Picture 2" descr="Home Pag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851" y="1329530"/>
            <a:ext cx="3419813" cy="36361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34</a:t>
            </a:fld>
            <a:endParaRPr lang="en-US" altLang="en-US" sz="1200">
              <a:solidFill>
                <a:schemeClr val="bg1"/>
              </a:solidFill>
            </a:endParaRPr>
          </a:p>
        </p:txBody>
      </p:sp>
    </p:spTree>
    <p:extLst>
      <p:ext uri="{BB962C8B-B14F-4D97-AF65-F5344CB8AC3E}">
        <p14:creationId xmlns:p14="http://schemas.microsoft.com/office/powerpoint/2010/main" val="298226096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altLang="en-US" dirty="0" smtClean="0"/>
              <a:t>Users’ Desired HCM Improvements for </a:t>
            </a:r>
            <a:r>
              <a:rPr lang="en-US" altLang="en-US" dirty="0"/>
              <a:t>Planning</a:t>
            </a:r>
            <a:endParaRPr lang="en-US" altLang="en-US" dirty="0" smtClean="0"/>
          </a:p>
        </p:txBody>
      </p:sp>
      <p:sp>
        <p:nvSpPr>
          <p:cNvPr id="3" name="Content Placeholder 2"/>
          <p:cNvSpPr>
            <a:spLocks noGrp="1"/>
          </p:cNvSpPr>
          <p:nvPr>
            <p:ph idx="1"/>
          </p:nvPr>
        </p:nvSpPr>
        <p:spPr>
          <a:xfrm>
            <a:off x="466344" y="1106424"/>
            <a:ext cx="5602941" cy="4525963"/>
          </a:xfrm>
        </p:spPr>
        <p:txBody>
          <a:bodyPr/>
          <a:lstStyle/>
          <a:p>
            <a:r>
              <a:rPr lang="da-DK" dirty="0" smtClean="0"/>
              <a:t>Develop a P&amp;PE Applications Guide</a:t>
            </a:r>
          </a:p>
          <a:p>
            <a:r>
              <a:rPr lang="da-DK" dirty="0" smtClean="0"/>
              <a:t>Provide travel time reliability measures</a:t>
            </a:r>
          </a:p>
          <a:p>
            <a:r>
              <a:rPr lang="da-DK" dirty="0" smtClean="0"/>
              <a:t>Extend HCM to system &amp; corridor analyses</a:t>
            </a:r>
          </a:p>
          <a:p>
            <a:r>
              <a:rPr lang="da-DK" dirty="0" smtClean="0"/>
              <a:t>Integrate HCM methods better with travel demand models</a:t>
            </a:r>
          </a:p>
          <a:p>
            <a:r>
              <a:rPr lang="da-DK" dirty="0" smtClean="0"/>
              <a:t>Provide systemwide MOEs</a:t>
            </a:r>
            <a:endParaRPr lang="en-US" dirty="0"/>
          </a:p>
        </p:txBody>
      </p:sp>
      <p:sp>
        <p:nvSpPr>
          <p:cNvPr id="6"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35</a:t>
            </a:fld>
            <a:endParaRPr lang="en-US" altLang="en-US" sz="1200">
              <a:solidFill>
                <a:schemeClr val="bg1"/>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372" y="933445"/>
            <a:ext cx="2101961" cy="27172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022" y="3983233"/>
            <a:ext cx="2740660" cy="1974850"/>
          </a:xfrm>
          <a:prstGeom prst="rect">
            <a:avLst/>
          </a:prstGeom>
          <a:noFill/>
        </p:spPr>
      </p:pic>
    </p:spTree>
    <p:extLst>
      <p:ext uri="{BB962C8B-B14F-4D97-AF65-F5344CB8AC3E}">
        <p14:creationId xmlns:p14="http://schemas.microsoft.com/office/powerpoint/2010/main" val="52551207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Scope of the HCM</a:t>
            </a:r>
            <a:endParaRPr lang="en-US" dirty="0"/>
          </a:p>
        </p:txBody>
      </p:sp>
      <p:sp>
        <p:nvSpPr>
          <p:cNvPr id="3" name="Content Placeholder 2"/>
          <p:cNvSpPr>
            <a:spLocks noGrp="1"/>
          </p:cNvSpPr>
          <p:nvPr>
            <p:ph idx="1"/>
          </p:nvPr>
        </p:nvSpPr>
        <p:spPr/>
        <p:txBody>
          <a:bodyPr/>
          <a:lstStyle/>
          <a:p>
            <a:r>
              <a:rPr lang="da-DK" dirty="0" smtClean="0"/>
              <a:t>The HCM has traditionally focused on describing detailed methods for estimating roadway operational performance</a:t>
            </a:r>
          </a:p>
          <a:p>
            <a:pPr lvl="1"/>
            <a:r>
              <a:rPr lang="da-DK" dirty="0" smtClean="0"/>
              <a:t>Concepts</a:t>
            </a:r>
          </a:p>
          <a:p>
            <a:pPr lvl="1"/>
            <a:r>
              <a:rPr lang="da-DK" dirty="0" smtClean="0"/>
              <a:t>Step by step computational methods</a:t>
            </a:r>
          </a:p>
          <a:p>
            <a:pPr lvl="1"/>
            <a:r>
              <a:rPr lang="da-DK" dirty="0" smtClean="0"/>
              <a:t>Example problems</a:t>
            </a:r>
          </a:p>
          <a:p>
            <a:r>
              <a:rPr lang="da-DK" dirty="0" smtClean="0"/>
              <a:t>More limited information and guidance has been available for planning applications</a:t>
            </a:r>
          </a:p>
          <a:p>
            <a:pPr lvl="1"/>
            <a:r>
              <a:rPr lang="da-DK" dirty="0" smtClean="0"/>
              <a:t>Default values</a:t>
            </a:r>
          </a:p>
          <a:p>
            <a:pPr lvl="1"/>
            <a:r>
              <a:rPr lang="da-DK" dirty="0"/>
              <a:t>G</a:t>
            </a:r>
            <a:r>
              <a:rPr lang="da-DK" dirty="0" smtClean="0"/>
              <a:t>eneralized service volume tables </a:t>
            </a:r>
          </a:p>
          <a:p>
            <a:pPr lvl="1"/>
            <a:r>
              <a:rPr lang="da-DK" dirty="0"/>
              <a:t>Q</a:t>
            </a:r>
            <a:r>
              <a:rPr lang="da-DK" dirty="0" smtClean="0"/>
              <a:t>uick estimation methods</a:t>
            </a:r>
            <a:endParaRPr lang="en-US" dirty="0"/>
          </a:p>
          <a:p>
            <a:pPr lvl="1"/>
            <a:endParaRPr lang="en-US" dirty="0"/>
          </a:p>
        </p:txBody>
      </p:sp>
      <p:sp>
        <p:nvSpPr>
          <p:cNvPr id="4" name="Slide Number Placeholder 3"/>
          <p:cNvSpPr>
            <a:spLocks noGrp="1"/>
          </p:cNvSpPr>
          <p:nvPr>
            <p:ph type="sldNum" sz="quarter" idx="4294967295"/>
          </p:nvPr>
        </p:nvSpPr>
        <p:spPr>
          <a:xfrm>
            <a:off x="9525" y="6565900"/>
            <a:ext cx="457200" cy="292100"/>
          </a:xfrm>
          <a:prstGeom prst="rect">
            <a:avLst/>
          </a:prstGeom>
        </p:spPr>
        <p:txBody>
          <a:bodyPr/>
          <a:lstStyle/>
          <a:p>
            <a:fld id="{B0DB8A72-966D-4A54-8B76-6869369E71D3}" type="slidenum">
              <a:rPr lang="en-US" altLang="en-US" sz="1200" smtClean="0">
                <a:solidFill>
                  <a:schemeClr val="bg1"/>
                </a:solidFill>
                <a:latin typeface="Arial" panose="020B0604020202020204" pitchFamily="34" charset="0"/>
                <a:cs typeface="Arial" panose="020B0604020202020204" pitchFamily="34" charset="0"/>
              </a:rPr>
              <a:pPr/>
              <a:t>36</a:t>
            </a:fld>
            <a:endParaRPr lang="en-US" alt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129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HCM Applications Guidebook</a:t>
            </a:r>
            <a:endParaRPr lang="en-US" dirty="0"/>
          </a:p>
        </p:txBody>
      </p:sp>
      <p:sp>
        <p:nvSpPr>
          <p:cNvPr id="3" name="Content Placeholder 2"/>
          <p:cNvSpPr>
            <a:spLocks noGrp="1"/>
          </p:cNvSpPr>
          <p:nvPr>
            <p:ph idx="1"/>
          </p:nvPr>
        </p:nvSpPr>
        <p:spPr>
          <a:xfrm>
            <a:off x="468313" y="1108075"/>
            <a:ext cx="4784631" cy="5035550"/>
          </a:xfrm>
        </p:spPr>
        <p:txBody>
          <a:bodyPr>
            <a:normAutofit/>
          </a:bodyPr>
          <a:lstStyle/>
          <a:p>
            <a:r>
              <a:rPr lang="da-DK" dirty="0" smtClean="0"/>
              <a:t>The HCM Applications Guidebook (HCMAG) was developed to meet this need for guidance for operations and design analyses</a:t>
            </a:r>
          </a:p>
          <a:p>
            <a:endParaRPr lang="da-DK" dirty="0" smtClean="0"/>
          </a:p>
          <a:p>
            <a:r>
              <a:rPr lang="da-DK" dirty="0" smtClean="0"/>
              <a:t>Still little guidance planning and preliminary engineering analyses</a:t>
            </a:r>
          </a:p>
        </p:txBody>
      </p:sp>
      <p:sp>
        <p:nvSpPr>
          <p:cNvPr id="4" name="Slide Number Placeholder 3"/>
          <p:cNvSpPr>
            <a:spLocks noGrp="1"/>
          </p:cNvSpPr>
          <p:nvPr>
            <p:ph type="sldNum" sz="quarter" idx="4294967295"/>
          </p:nvPr>
        </p:nvSpPr>
        <p:spPr>
          <a:xfrm>
            <a:off x="9525" y="6565900"/>
            <a:ext cx="457200" cy="292100"/>
          </a:xfrm>
          <a:prstGeom prst="rect">
            <a:avLst/>
          </a:prstGeom>
        </p:spPr>
        <p:txBody>
          <a:bodyPr/>
          <a:lstStyle/>
          <a:p>
            <a:fld id="{B0DB8A72-966D-4A54-8B76-6869369E71D3}" type="slidenum">
              <a:rPr lang="en-US" altLang="en-US" sz="1200" smtClean="0">
                <a:solidFill>
                  <a:schemeClr val="bg1"/>
                </a:solidFill>
                <a:latin typeface="Arial" panose="020B0604020202020204" pitchFamily="34" charset="0"/>
                <a:cs typeface="Arial" panose="020B0604020202020204" pitchFamily="34" charset="0"/>
              </a:rPr>
              <a:pPr/>
              <a:t>37</a:t>
            </a:fld>
            <a:endParaRPr lang="en-US" altLang="en-US" sz="120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944" y="1226473"/>
            <a:ext cx="3691218" cy="3586633"/>
          </a:xfrm>
          <a:prstGeom prst="rect">
            <a:avLst/>
          </a:prstGeom>
        </p:spPr>
      </p:pic>
    </p:spTree>
    <p:extLst>
      <p:ext uri="{BB962C8B-B14F-4D97-AF65-F5344CB8AC3E}">
        <p14:creationId xmlns:p14="http://schemas.microsoft.com/office/powerpoint/2010/main" val="3371987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altLang="en-US" dirty="0" smtClean="0"/>
              <a:t>Objectives for a Planning Guide </a:t>
            </a:r>
          </a:p>
        </p:txBody>
      </p:sp>
      <p:sp>
        <p:nvSpPr>
          <p:cNvPr id="2" name="Content Placeholder 1"/>
          <p:cNvSpPr>
            <a:spLocks noGrp="1"/>
          </p:cNvSpPr>
          <p:nvPr>
            <p:ph idx="1"/>
          </p:nvPr>
        </p:nvSpPr>
        <p:spPr>
          <a:xfrm>
            <a:off x="466344" y="1106424"/>
            <a:ext cx="8413376" cy="4525963"/>
          </a:xfrm>
        </p:spPr>
        <p:txBody>
          <a:bodyPr/>
          <a:lstStyle/>
          <a:p>
            <a:r>
              <a:rPr lang="en-US" dirty="0" smtClean="0"/>
              <a:t>The Planning &amp; Preliminary Engineering Applications Guide was developed to address:</a:t>
            </a:r>
          </a:p>
          <a:p>
            <a:pPr lvl="1"/>
            <a:r>
              <a:rPr lang="en-US" dirty="0" smtClean="0"/>
              <a:t>Appropriate </a:t>
            </a:r>
            <a:r>
              <a:rPr lang="en-US" dirty="0"/>
              <a:t>use of </a:t>
            </a:r>
            <a:r>
              <a:rPr lang="en-US" dirty="0" smtClean="0"/>
              <a:t>the HCM to </a:t>
            </a:r>
            <a:r>
              <a:rPr lang="en-US" dirty="0"/>
              <a:t>a broad spectrum of planning </a:t>
            </a:r>
            <a:r>
              <a:rPr lang="en-US" dirty="0" smtClean="0"/>
              <a:t>applications</a:t>
            </a:r>
          </a:p>
          <a:p>
            <a:pPr lvl="1"/>
            <a:r>
              <a:rPr lang="en-US" dirty="0" smtClean="0"/>
              <a:t>Use of default values and other HCM tools</a:t>
            </a:r>
          </a:p>
          <a:p>
            <a:pPr lvl="1"/>
            <a:r>
              <a:rPr lang="en-US" dirty="0" smtClean="0"/>
              <a:t>Use of </a:t>
            </a:r>
            <a:r>
              <a:rPr lang="en-US" dirty="0"/>
              <a:t>the HCM in scenario </a:t>
            </a:r>
            <a:r>
              <a:rPr lang="en-US" dirty="0" smtClean="0"/>
              <a:t>planning</a:t>
            </a:r>
          </a:p>
          <a:p>
            <a:pPr lvl="1"/>
            <a:r>
              <a:rPr lang="en-US" dirty="0" smtClean="0"/>
              <a:t>Coordinated </a:t>
            </a:r>
            <a:r>
              <a:rPr lang="en-US" dirty="0"/>
              <a:t>use of HCM with </a:t>
            </a:r>
            <a:r>
              <a:rPr lang="en-US" dirty="0" smtClean="0"/>
              <a:t>planning models</a:t>
            </a:r>
          </a:p>
          <a:p>
            <a:pPr lvl="1"/>
            <a:r>
              <a:rPr lang="en-US" dirty="0" smtClean="0"/>
              <a:t>Use </a:t>
            </a:r>
            <a:r>
              <a:rPr lang="en-US" dirty="0"/>
              <a:t>of the HCM in evaluating oversaturated conditions in a planning </a:t>
            </a:r>
            <a:r>
              <a:rPr lang="en-US" dirty="0" smtClean="0"/>
              <a:t>context</a:t>
            </a:r>
            <a:endParaRPr lang="en-US" dirty="0"/>
          </a:p>
          <a:p>
            <a:pPr lvl="1"/>
            <a:endParaRPr lang="da-DK" dirty="0" smtClean="0"/>
          </a:p>
        </p:txBody>
      </p:sp>
      <p:sp>
        <p:nvSpPr>
          <p:cNvPr id="4"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38</a:t>
            </a:fld>
            <a:endParaRPr lang="en-US" altLang="en-US" sz="1200">
              <a:solidFill>
                <a:schemeClr val="bg1"/>
              </a:solidFill>
            </a:endParaRPr>
          </a:p>
        </p:txBody>
      </p:sp>
    </p:spTree>
    <p:extLst>
      <p:ext uri="{BB962C8B-B14F-4D97-AF65-F5344CB8AC3E}">
        <p14:creationId xmlns:p14="http://schemas.microsoft.com/office/powerpoint/2010/main" val="152677586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39</a:t>
            </a:fld>
            <a:endParaRPr lang="en-US" altLang="en-US" sz="120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Presentation Overview</a:t>
            </a:r>
          </a:p>
        </p:txBody>
      </p:sp>
      <p:sp>
        <p:nvSpPr>
          <p:cNvPr id="17412" name="Rectangle 3"/>
          <p:cNvSpPr>
            <a:spLocks noGrp="1" noChangeArrowheads="1"/>
          </p:cNvSpPr>
          <p:nvPr>
            <p:ph type="body" idx="1"/>
          </p:nvPr>
        </p:nvSpPr>
        <p:spPr/>
        <p:txBody>
          <a:bodyPr/>
          <a:lstStyle/>
          <a:p>
            <a:r>
              <a:rPr lang="en-US" altLang="en-US" dirty="0">
                <a:solidFill>
                  <a:schemeClr val="bg1">
                    <a:lumMod val="75000"/>
                  </a:schemeClr>
                </a:solidFill>
              </a:rPr>
              <a:t>Need for the P&amp;PE Applications Guide</a:t>
            </a:r>
          </a:p>
          <a:p>
            <a:r>
              <a:rPr lang="en-US" altLang="en-US" dirty="0" smtClean="0"/>
              <a:t>Guide Scope and Structure</a:t>
            </a:r>
          </a:p>
          <a:p>
            <a:r>
              <a:rPr lang="en-US" altLang="en-US" dirty="0" smtClean="0">
                <a:solidFill>
                  <a:schemeClr val="bg1">
                    <a:lumMod val="75000"/>
                  </a:schemeClr>
                </a:solidFill>
              </a:rPr>
              <a:t>Guide Outline</a:t>
            </a:r>
            <a:endParaRPr lang="en-US" altLang="en-US" dirty="0">
              <a:solidFill>
                <a:schemeClr val="bg1">
                  <a:lumMod val="75000"/>
                </a:schemeClr>
              </a:solidFill>
            </a:endParaRPr>
          </a:p>
        </p:txBody>
      </p:sp>
      <p:pic>
        <p:nvPicPr>
          <p:cNvPr id="5" name="Picture 4" descr="j0139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275" y="1590064"/>
            <a:ext cx="595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791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4000" dirty="0" smtClean="0"/>
              <a:t>New Research Since HCM 2010</a:t>
            </a:r>
            <a:endParaRPr lang="en-US" sz="4000" dirty="0"/>
          </a:p>
        </p:txBody>
      </p:sp>
      <p:sp>
        <p:nvSpPr>
          <p:cNvPr id="3" name="Content Placeholder 2"/>
          <p:cNvSpPr>
            <a:spLocks noGrp="1"/>
          </p:cNvSpPr>
          <p:nvPr>
            <p:ph idx="1"/>
          </p:nvPr>
        </p:nvSpPr>
        <p:spPr/>
        <p:txBody>
          <a:bodyPr/>
          <a:lstStyle/>
          <a:p>
            <a:r>
              <a:rPr lang="da-DK" dirty="0" smtClean="0"/>
              <a:t>NCFRP 41: truck analysis</a:t>
            </a:r>
          </a:p>
          <a:p>
            <a:r>
              <a:rPr lang="da-DK" dirty="0" smtClean="0"/>
              <a:t>NCHRP 03-96: managed lanes</a:t>
            </a:r>
          </a:p>
          <a:p>
            <a:r>
              <a:rPr lang="da-DK" dirty="0"/>
              <a:t>NCHRP 03-100: roundabouts in corridors</a:t>
            </a:r>
          </a:p>
          <a:p>
            <a:r>
              <a:rPr lang="da-DK" dirty="0" smtClean="0"/>
              <a:t>NCHRP 03-107: work zone capacity</a:t>
            </a:r>
          </a:p>
          <a:p>
            <a:r>
              <a:rPr lang="da-DK" dirty="0" smtClean="0"/>
              <a:t>NCHRP 03-115: HCM production</a:t>
            </a:r>
          </a:p>
          <a:p>
            <a:r>
              <a:rPr lang="da-DK" dirty="0" smtClean="0"/>
              <a:t>NCHRP 07-22: planning guide to HCM</a:t>
            </a:r>
          </a:p>
          <a:p>
            <a:r>
              <a:rPr lang="da-DK" dirty="0" smtClean="0"/>
              <a:t>SHRP 2 L08: travel time reliability</a:t>
            </a:r>
          </a:p>
          <a:p>
            <a:r>
              <a:rPr lang="da-DK" dirty="0" smtClean="0"/>
              <a:t>FHWA: ATDM, roundabouts,</a:t>
            </a:r>
            <a:br>
              <a:rPr lang="da-DK" dirty="0" smtClean="0"/>
            </a:br>
            <a:r>
              <a:rPr lang="da-DK" dirty="0" smtClean="0"/>
              <a:t>alternative intersections</a:t>
            </a:r>
            <a:endParaRPr lang="en-US" dirty="0"/>
          </a:p>
        </p:txBody>
      </p:sp>
      <p:sp>
        <p:nvSpPr>
          <p:cNvPr id="4" name="Slide Number Placeholder 3"/>
          <p:cNvSpPr>
            <a:spLocks noGrp="1"/>
          </p:cNvSpPr>
          <p:nvPr>
            <p:ph type="sldNum" sz="quarter" idx="12"/>
          </p:nvPr>
        </p:nvSpPr>
        <p:spPr>
          <a:xfrm>
            <a:off x="9525" y="6565900"/>
            <a:ext cx="457200" cy="292100"/>
          </a:xfrm>
          <a:prstGeom prst="rect">
            <a:avLst/>
          </a:prstGeom>
        </p:spPr>
        <p:txBody>
          <a:bodyPr/>
          <a:lstStyle/>
          <a:p>
            <a:fld id="{B0DB8A72-966D-4A54-8B76-6869369E71D3}" type="slidenum">
              <a:rPr lang="en-US" altLang="en-US" smtClean="0"/>
              <a:pPr/>
              <a:t>4</a:t>
            </a:fld>
            <a:endParaRPr lang="en-US"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48" y="1136469"/>
            <a:ext cx="1542178" cy="198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48" y="3303678"/>
            <a:ext cx="1542178" cy="198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921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40</a:t>
            </a:fld>
            <a:endParaRPr lang="en-US" altLang="en-US" sz="120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Levels of Planning Analysis</a:t>
            </a:r>
          </a:p>
        </p:txBody>
      </p:sp>
      <p:sp>
        <p:nvSpPr>
          <p:cNvPr id="17412" name="Rectangle 3"/>
          <p:cNvSpPr>
            <a:spLocks noGrp="1" noChangeArrowheads="1"/>
          </p:cNvSpPr>
          <p:nvPr>
            <p:ph type="body" idx="1"/>
          </p:nvPr>
        </p:nvSpPr>
        <p:spPr>
          <a:xfrm>
            <a:off x="466344" y="1106424"/>
            <a:ext cx="7956176" cy="4525963"/>
          </a:xfrm>
        </p:spPr>
        <p:txBody>
          <a:bodyPr/>
          <a:lstStyle/>
          <a:p>
            <a:pPr lvl="0"/>
            <a:r>
              <a:rPr lang="en-US" dirty="0" smtClean="0"/>
              <a:t>High level</a:t>
            </a:r>
          </a:p>
          <a:p>
            <a:pPr lvl="1"/>
            <a:r>
              <a:rPr lang="da-DK" dirty="0" smtClean="0"/>
              <a:t>Large analysis area</a:t>
            </a:r>
          </a:p>
          <a:p>
            <a:pPr lvl="1"/>
            <a:r>
              <a:rPr lang="da-DK" dirty="0"/>
              <a:t>L</a:t>
            </a:r>
            <a:r>
              <a:rPr lang="da-DK" dirty="0" smtClean="0"/>
              <a:t>ow detail</a:t>
            </a:r>
          </a:p>
          <a:p>
            <a:r>
              <a:rPr lang="da-DK" dirty="0" smtClean="0"/>
              <a:t>Medium level</a:t>
            </a:r>
          </a:p>
          <a:p>
            <a:pPr lvl="1"/>
            <a:r>
              <a:rPr lang="da-DK" dirty="0" smtClean="0"/>
              <a:t>Focus on a single roadway</a:t>
            </a:r>
            <a:br>
              <a:rPr lang="da-DK" dirty="0" smtClean="0"/>
            </a:br>
            <a:r>
              <a:rPr lang="da-DK" dirty="0" smtClean="0"/>
              <a:t>facility, segment, or</a:t>
            </a:r>
            <a:br>
              <a:rPr lang="da-DK" dirty="0" smtClean="0"/>
            </a:br>
            <a:r>
              <a:rPr lang="da-DK" dirty="0" smtClean="0"/>
              <a:t>intersection</a:t>
            </a:r>
          </a:p>
          <a:p>
            <a:pPr lvl="1"/>
            <a:r>
              <a:rPr lang="da-DK" dirty="0" smtClean="0"/>
              <a:t>Greater detail</a:t>
            </a:r>
          </a:p>
          <a:p>
            <a:r>
              <a:rPr lang="da-DK" dirty="0" smtClean="0"/>
              <a:t>Low level</a:t>
            </a:r>
          </a:p>
          <a:p>
            <a:pPr lvl="1"/>
            <a:r>
              <a:rPr lang="da-DK" dirty="0" smtClean="0"/>
              <a:t>Highly focused and highly detailed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3774" y="1408840"/>
            <a:ext cx="4476163" cy="2464659"/>
          </a:xfrm>
          <a:prstGeom prst="rect">
            <a:avLst/>
          </a:prstGeom>
          <a:noFill/>
        </p:spPr>
      </p:pic>
    </p:spTree>
    <p:extLst>
      <p:ext uri="{BB962C8B-B14F-4D97-AF65-F5344CB8AC3E}">
        <p14:creationId xmlns:p14="http://schemas.microsoft.com/office/powerpoint/2010/main" val="2445352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6804" y="1651560"/>
            <a:ext cx="3790997" cy="3987240"/>
          </a:xfrm>
          <a:prstGeom prst="rect">
            <a:avLst/>
          </a:prstGeom>
          <a:noFill/>
        </p:spPr>
      </p:pic>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41</a:t>
            </a:fld>
            <a:endParaRPr lang="en-US" altLang="en-US" sz="1200">
              <a:solidFill>
                <a:schemeClr val="bg1"/>
              </a:solidFill>
            </a:endParaRPr>
          </a:p>
        </p:txBody>
      </p:sp>
      <p:sp>
        <p:nvSpPr>
          <p:cNvPr id="17411" name="Rectangle 2"/>
          <p:cNvSpPr>
            <a:spLocks noGrp="1" noChangeArrowheads="1"/>
          </p:cNvSpPr>
          <p:nvPr>
            <p:ph type="title"/>
          </p:nvPr>
        </p:nvSpPr>
        <p:spPr/>
        <p:txBody>
          <a:bodyPr/>
          <a:lstStyle/>
          <a:p>
            <a:r>
              <a:rPr lang="da-DK" altLang="en-US" dirty="0" smtClean="0"/>
              <a:t>Focus of the Guide</a:t>
            </a:r>
            <a:endParaRPr lang="en-US" altLang="en-US" dirty="0" smtClean="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532" y="1191260"/>
            <a:ext cx="4441190" cy="4447540"/>
          </a:xfrm>
          <a:prstGeom prst="rect">
            <a:avLst/>
          </a:prstGeom>
          <a:noFill/>
        </p:spPr>
      </p:pic>
      <p:sp>
        <p:nvSpPr>
          <p:cNvPr id="9" name="TextBox 8"/>
          <p:cNvSpPr txBox="1"/>
          <p:nvPr/>
        </p:nvSpPr>
        <p:spPr>
          <a:xfrm>
            <a:off x="7837200" y="1752600"/>
            <a:ext cx="790601" cy="615553"/>
          </a:xfrm>
          <a:prstGeom prst="rect">
            <a:avLst/>
          </a:prstGeom>
          <a:solidFill>
            <a:schemeClr val="tx2">
              <a:lumMod val="10000"/>
              <a:lumOff val="90000"/>
            </a:schemeClr>
          </a:solidFill>
        </p:spPr>
        <p:txBody>
          <a:bodyPr wrap="none" rtlCol="0">
            <a:spAutoFit/>
          </a:bodyPr>
          <a:lstStyle/>
          <a:p>
            <a:pPr algn="ctr"/>
            <a:r>
              <a:rPr lang="en-US" dirty="0" smtClean="0">
                <a:latin typeface="Arial" panose="020B0604020202020204" pitchFamily="34" charset="0"/>
                <a:cs typeface="Arial" panose="020B0604020202020204" pitchFamily="34" charset="0"/>
              </a:rPr>
              <a:t>Multi-</a:t>
            </a:r>
          </a:p>
          <a:p>
            <a:pPr algn="ctr"/>
            <a:r>
              <a:rPr lang="en-US" dirty="0" smtClean="0">
                <a:latin typeface="Arial" panose="020B0604020202020204" pitchFamily="34" charset="0"/>
                <a:cs typeface="Arial" panose="020B0604020202020204" pitchFamily="34" charset="0"/>
              </a:rPr>
              <a:t>facility</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7254191" y="3012818"/>
            <a:ext cx="1370760" cy="615553"/>
          </a:xfrm>
          <a:prstGeom prst="rect">
            <a:avLst/>
          </a:prstGeom>
          <a:solidFill>
            <a:schemeClr val="tx2">
              <a:lumMod val="10000"/>
              <a:lumOff val="90000"/>
            </a:schemeClr>
          </a:solidFill>
        </p:spPr>
        <p:txBody>
          <a:bodyPr wrap="none" rtlCol="0">
            <a:spAutoFit/>
          </a:bodyPr>
          <a:lstStyle/>
          <a:p>
            <a:pPr algn="ctr"/>
            <a:r>
              <a:rPr lang="en-US" dirty="0" smtClean="0">
                <a:latin typeface="Arial" panose="020B0604020202020204" pitchFamily="34" charset="0"/>
                <a:cs typeface="Arial" panose="020B0604020202020204" pitchFamily="34" charset="0"/>
              </a:rPr>
              <a:t>Single </a:t>
            </a:r>
          </a:p>
          <a:p>
            <a:pPr algn="ctr"/>
            <a:r>
              <a:rPr lang="en-US" dirty="0" smtClean="0">
                <a:latin typeface="Arial" panose="020B0604020202020204" pitchFamily="34" charset="0"/>
                <a:cs typeface="Arial" panose="020B0604020202020204" pitchFamily="34" charset="0"/>
              </a:rPr>
              <a:t>facility, point</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246532" y="1191260"/>
            <a:ext cx="8398902" cy="2679700"/>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338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42</a:t>
            </a:fld>
            <a:endParaRPr lang="en-US" altLang="en-US" sz="1200">
              <a:solidFill>
                <a:schemeClr val="bg1"/>
              </a:solidFill>
            </a:endParaRPr>
          </a:p>
        </p:txBody>
      </p:sp>
      <p:sp>
        <p:nvSpPr>
          <p:cNvPr id="17411" name="Rectangle 2"/>
          <p:cNvSpPr>
            <a:spLocks noGrp="1" noChangeArrowheads="1"/>
          </p:cNvSpPr>
          <p:nvPr>
            <p:ph type="title"/>
          </p:nvPr>
        </p:nvSpPr>
        <p:spPr/>
        <p:txBody>
          <a:bodyPr/>
          <a:lstStyle/>
          <a:p>
            <a:r>
              <a:rPr lang="en-US" altLang="en-US" sz="2800" dirty="0" smtClean="0"/>
              <a:t>Guide’s Relationship to the Planning Process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1003188"/>
            <a:ext cx="6681446" cy="4947673"/>
          </a:xfrm>
          <a:prstGeom prst="rect">
            <a:avLst/>
          </a:prstGeom>
          <a:noFill/>
        </p:spPr>
      </p:pic>
    </p:spTree>
    <p:extLst>
      <p:ext uri="{BB962C8B-B14F-4D97-AF65-F5344CB8AC3E}">
        <p14:creationId xmlns:p14="http://schemas.microsoft.com/office/powerpoint/2010/main" val="1200368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43</a:t>
            </a:fld>
            <a:endParaRPr lang="en-US" altLang="en-US" sz="120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Presentation Overview</a:t>
            </a:r>
          </a:p>
        </p:txBody>
      </p:sp>
      <p:sp>
        <p:nvSpPr>
          <p:cNvPr id="17412" name="Rectangle 3"/>
          <p:cNvSpPr>
            <a:spLocks noGrp="1" noChangeArrowheads="1"/>
          </p:cNvSpPr>
          <p:nvPr>
            <p:ph type="body" idx="1"/>
          </p:nvPr>
        </p:nvSpPr>
        <p:spPr/>
        <p:txBody>
          <a:bodyPr/>
          <a:lstStyle/>
          <a:p>
            <a:r>
              <a:rPr lang="en-US" altLang="en-US" dirty="0">
                <a:solidFill>
                  <a:schemeClr val="bg1">
                    <a:lumMod val="75000"/>
                  </a:schemeClr>
                </a:solidFill>
              </a:rPr>
              <a:t>Need for the P&amp;PE Applications Guide</a:t>
            </a:r>
          </a:p>
          <a:p>
            <a:r>
              <a:rPr lang="en-US" altLang="en-US" dirty="0" smtClean="0">
                <a:solidFill>
                  <a:schemeClr val="bg1">
                    <a:lumMod val="75000"/>
                  </a:schemeClr>
                </a:solidFill>
              </a:rPr>
              <a:t>Guide Scope and Structure</a:t>
            </a:r>
          </a:p>
          <a:p>
            <a:r>
              <a:rPr lang="en-US" altLang="en-US" dirty="0" smtClean="0">
                <a:solidFill>
                  <a:schemeClr val="tx1"/>
                </a:solidFill>
              </a:rPr>
              <a:t>Guide Outline</a:t>
            </a:r>
            <a:endParaRPr lang="en-US" altLang="en-US" dirty="0">
              <a:solidFill>
                <a:schemeClr val="tx1"/>
              </a:solidFill>
            </a:endParaRPr>
          </a:p>
        </p:txBody>
      </p:sp>
      <p:pic>
        <p:nvPicPr>
          <p:cNvPr id="5" name="Picture 4" descr="j0139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075" y="2061735"/>
            <a:ext cx="595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795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44</a:t>
            </a:fld>
            <a:endParaRPr lang="en-US" altLang="en-US" sz="1200" dirty="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Guide Outline</a:t>
            </a:r>
          </a:p>
        </p:txBody>
      </p:sp>
      <p:sp>
        <p:nvSpPr>
          <p:cNvPr id="17412" name="Rectangle 3"/>
          <p:cNvSpPr>
            <a:spLocks noGrp="1" noChangeArrowheads="1"/>
          </p:cNvSpPr>
          <p:nvPr>
            <p:ph type="body" idx="1"/>
          </p:nvPr>
        </p:nvSpPr>
        <p:spPr>
          <a:xfrm>
            <a:off x="466344" y="1106424"/>
            <a:ext cx="7956176" cy="4525963"/>
          </a:xfrm>
        </p:spPr>
        <p:txBody>
          <a:bodyPr>
            <a:noAutofit/>
          </a:bodyPr>
          <a:lstStyle/>
          <a:p>
            <a:pPr lvl="0"/>
            <a:r>
              <a:rPr lang="en-US" dirty="0" smtClean="0"/>
              <a:t>Part 1: Overview</a:t>
            </a:r>
          </a:p>
          <a:p>
            <a:pPr lvl="1"/>
            <a:r>
              <a:rPr lang="da-DK" dirty="0"/>
              <a:t>Gateway to the Guide for non-HCM users</a:t>
            </a:r>
          </a:p>
          <a:p>
            <a:pPr lvl="1"/>
            <a:r>
              <a:rPr lang="da-DK" dirty="0" smtClean="0"/>
              <a:t>Information cross-referenced throughout the Guide</a:t>
            </a:r>
          </a:p>
          <a:p>
            <a:r>
              <a:rPr lang="da-DK" dirty="0" smtClean="0"/>
              <a:t>Part 2: Medium-Level Analysis</a:t>
            </a:r>
          </a:p>
          <a:p>
            <a:pPr lvl="1"/>
            <a:r>
              <a:rPr lang="da-DK" dirty="0" smtClean="0"/>
              <a:t>Gateway to the Guide for current HCM users</a:t>
            </a:r>
          </a:p>
          <a:p>
            <a:pPr lvl="1"/>
            <a:r>
              <a:rPr lang="da-DK" dirty="0" smtClean="0"/>
              <a:t>Planning tools for HCM system elements</a:t>
            </a:r>
            <a:br>
              <a:rPr lang="da-DK" dirty="0" smtClean="0"/>
            </a:br>
            <a:r>
              <a:rPr lang="da-DK" dirty="0" smtClean="0"/>
              <a:t>(points, segments, facilities)</a:t>
            </a:r>
          </a:p>
          <a:p>
            <a:r>
              <a:rPr lang="da-DK" dirty="0" smtClean="0"/>
              <a:t>Part 3: High-Level Analysis</a:t>
            </a:r>
          </a:p>
          <a:p>
            <a:pPr lvl="1"/>
            <a:r>
              <a:rPr lang="da-DK" dirty="0" smtClean="0"/>
              <a:t>Guidance on extending the HCM to corridors, areas, and transportation systems</a:t>
            </a:r>
          </a:p>
          <a:p>
            <a:r>
              <a:rPr lang="da-DK" dirty="0" smtClean="0"/>
              <a:t>Part 4: Case Studies</a:t>
            </a:r>
            <a:endParaRPr lang="en-US" dirty="0"/>
          </a:p>
        </p:txBody>
      </p:sp>
    </p:spTree>
    <p:extLst>
      <p:ext uri="{BB962C8B-B14F-4D97-AF65-F5344CB8AC3E}">
        <p14:creationId xmlns:p14="http://schemas.microsoft.com/office/powerpoint/2010/main" val="4065911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45</a:t>
            </a:fld>
            <a:endParaRPr lang="en-US" altLang="en-US" sz="1200" dirty="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Part 1: Overview</a:t>
            </a:r>
          </a:p>
        </p:txBody>
      </p:sp>
      <p:sp>
        <p:nvSpPr>
          <p:cNvPr id="17412" name="Rectangle 3"/>
          <p:cNvSpPr>
            <a:spLocks noGrp="1" noChangeArrowheads="1"/>
          </p:cNvSpPr>
          <p:nvPr>
            <p:ph type="body" idx="1"/>
          </p:nvPr>
        </p:nvSpPr>
        <p:spPr>
          <a:xfrm>
            <a:off x="466344" y="1106424"/>
            <a:ext cx="5286756" cy="4525963"/>
          </a:xfrm>
        </p:spPr>
        <p:txBody>
          <a:bodyPr>
            <a:noAutofit/>
          </a:bodyPr>
          <a:lstStyle/>
          <a:p>
            <a:pPr lvl="0">
              <a:tabLst>
                <a:tab pos="749300" algn="l"/>
              </a:tabLst>
            </a:pPr>
            <a:r>
              <a:rPr lang="da-DK" dirty="0" smtClean="0"/>
              <a:t>A.	Introduction</a:t>
            </a:r>
          </a:p>
          <a:p>
            <a:pPr lvl="0">
              <a:tabLst>
                <a:tab pos="749300" algn="l"/>
              </a:tabLst>
            </a:pPr>
            <a:r>
              <a:rPr lang="da-DK" dirty="0" smtClean="0"/>
              <a:t>B.	Medium-Level</a:t>
            </a:r>
            <a:br>
              <a:rPr lang="da-DK" dirty="0" smtClean="0"/>
            </a:br>
            <a:r>
              <a:rPr lang="da-DK" dirty="0" smtClean="0"/>
              <a:t>	(Facility-Specific) Analyses</a:t>
            </a:r>
          </a:p>
          <a:p>
            <a:pPr lvl="0">
              <a:tabLst>
                <a:tab pos="749300" algn="l"/>
              </a:tabLst>
            </a:pPr>
            <a:r>
              <a:rPr lang="da-DK" dirty="0" smtClean="0"/>
              <a:t>C.	High-Level Analyses</a:t>
            </a:r>
          </a:p>
          <a:p>
            <a:pPr lvl="0">
              <a:tabLst>
                <a:tab pos="749300" algn="l"/>
              </a:tabLst>
            </a:pPr>
            <a:r>
              <a:rPr lang="da-DK" dirty="0" smtClean="0"/>
              <a:t>D.	Working with Traffic Demand 	Data</a:t>
            </a:r>
          </a:p>
          <a:p>
            <a:pPr lvl="0">
              <a:tabLst>
                <a:tab pos="749300" algn="l"/>
              </a:tabLst>
            </a:pPr>
            <a:r>
              <a:rPr lang="da-DK" dirty="0" smtClean="0"/>
              <a:t>E.	Predicting Intersection Traffic</a:t>
            </a:r>
            <a:br>
              <a:rPr lang="da-DK" dirty="0" smtClean="0"/>
            </a:br>
            <a:r>
              <a:rPr lang="da-DK" dirty="0" smtClean="0"/>
              <a:t>	Control</a:t>
            </a:r>
          </a:p>
          <a:p>
            <a:pPr lvl="0">
              <a:tabLst>
                <a:tab pos="749300" algn="l"/>
              </a:tabLst>
            </a:pPr>
            <a:r>
              <a:rPr lang="da-DK" dirty="0" smtClean="0"/>
              <a:t>F.	Default Values</a:t>
            </a:r>
          </a:p>
          <a:p>
            <a:pPr lvl="0">
              <a:tabLst>
                <a:tab pos="749300" algn="l"/>
              </a:tabLst>
            </a:pPr>
            <a:r>
              <a:rPr lang="da-DK" dirty="0" smtClean="0"/>
              <a:t>G.	Service Volume Tables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9307" y="1069975"/>
            <a:ext cx="1370330" cy="987425"/>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9636" y="1867283"/>
            <a:ext cx="2100613" cy="1137174"/>
          </a:xfrm>
          <a:prstGeom prst="rect">
            <a:avLst/>
          </a:prstGeom>
          <a:no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48123" y="3185556"/>
            <a:ext cx="1271514" cy="976630"/>
          </a:xfrm>
          <a:prstGeom prst="rect">
            <a:avLst/>
          </a:prstGeom>
          <a:noFill/>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2606" y="4909591"/>
            <a:ext cx="2041269" cy="927850"/>
          </a:xfrm>
          <a:prstGeom prst="rect">
            <a:avLst/>
          </a:prstGeom>
          <a:noFill/>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1285" b="1542"/>
          <a:stretch/>
        </p:blipFill>
        <p:spPr bwMode="auto">
          <a:xfrm>
            <a:off x="7096000" y="3895470"/>
            <a:ext cx="1947884" cy="13973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9897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4294967295"/>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46</a:t>
            </a:fld>
            <a:endParaRPr lang="en-US" altLang="en-US" sz="1200" dirty="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Part 2: Medium Level Analyses</a:t>
            </a:r>
          </a:p>
        </p:txBody>
      </p:sp>
      <p:sp>
        <p:nvSpPr>
          <p:cNvPr id="17412" name="Rectangle 3"/>
          <p:cNvSpPr>
            <a:spLocks noGrp="1" noChangeArrowheads="1"/>
          </p:cNvSpPr>
          <p:nvPr>
            <p:ph type="body" idx="1"/>
          </p:nvPr>
        </p:nvSpPr>
        <p:spPr>
          <a:xfrm>
            <a:off x="466344" y="1106424"/>
            <a:ext cx="5426456" cy="4525963"/>
          </a:xfrm>
        </p:spPr>
        <p:txBody>
          <a:bodyPr>
            <a:noAutofit/>
          </a:bodyPr>
          <a:lstStyle/>
          <a:p>
            <a:pPr lvl="0">
              <a:tabLst>
                <a:tab pos="914400" algn="l"/>
              </a:tabLst>
            </a:pPr>
            <a:r>
              <a:rPr lang="da-DK" dirty="0" smtClean="0"/>
              <a:t>H.	Freeway Analyses</a:t>
            </a:r>
          </a:p>
          <a:p>
            <a:pPr lvl="0">
              <a:tabLst>
                <a:tab pos="914400" algn="l"/>
              </a:tabLst>
            </a:pPr>
            <a:r>
              <a:rPr lang="da-DK" dirty="0" smtClean="0"/>
              <a:t>I.	Multilane Highways</a:t>
            </a:r>
          </a:p>
          <a:p>
            <a:pPr lvl="0">
              <a:tabLst>
                <a:tab pos="914400" algn="l"/>
              </a:tabLst>
            </a:pPr>
            <a:r>
              <a:rPr lang="da-DK" dirty="0" smtClean="0"/>
              <a:t>J.	Two-Lane Highways</a:t>
            </a:r>
          </a:p>
          <a:p>
            <a:pPr lvl="0">
              <a:tabLst>
                <a:tab pos="914400" algn="l"/>
              </a:tabLst>
            </a:pPr>
            <a:r>
              <a:rPr lang="da-DK" dirty="0" smtClean="0"/>
              <a:t>K.	Urban Streets</a:t>
            </a:r>
          </a:p>
          <a:p>
            <a:pPr lvl="0">
              <a:tabLst>
                <a:tab pos="914400" algn="l"/>
              </a:tabLst>
            </a:pPr>
            <a:r>
              <a:rPr lang="da-DK" dirty="0" smtClean="0"/>
              <a:t>L.	Signalized Intersections</a:t>
            </a:r>
          </a:p>
          <a:p>
            <a:pPr lvl="0">
              <a:tabLst>
                <a:tab pos="914400" algn="l"/>
              </a:tabLst>
            </a:pPr>
            <a:r>
              <a:rPr lang="da-DK" dirty="0" smtClean="0"/>
              <a:t>M.	S</a:t>
            </a:r>
            <a:r>
              <a:rPr lang="da-DK" cap="small" dirty="0" smtClean="0"/>
              <a:t>top</a:t>
            </a:r>
            <a:r>
              <a:rPr lang="da-DK" dirty="0" smtClean="0"/>
              <a:t>-Controlled Intersections</a:t>
            </a:r>
          </a:p>
          <a:p>
            <a:pPr lvl="0">
              <a:tabLst>
                <a:tab pos="914400" algn="l"/>
              </a:tabLst>
            </a:pPr>
            <a:r>
              <a:rPr lang="da-DK" dirty="0" smtClean="0"/>
              <a:t>N.	Roundabouts</a:t>
            </a:r>
          </a:p>
          <a:p>
            <a:pPr lvl="0">
              <a:tabLst>
                <a:tab pos="914400" algn="l"/>
              </a:tabLst>
            </a:pPr>
            <a:r>
              <a:rPr lang="da-DK" dirty="0" smtClean="0"/>
              <a:t>O.	Pedestrians, Bicyclists, and 	Public Transit</a:t>
            </a:r>
          </a:p>
          <a:p>
            <a:pPr lvl="0">
              <a:tabLst>
                <a:tab pos="914400" algn="l"/>
              </a:tabLst>
            </a:pPr>
            <a:r>
              <a:rPr lang="da-DK" dirty="0" smtClean="0"/>
              <a:t>P.	Truck Level of Service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244" y="4655127"/>
            <a:ext cx="1663316" cy="107488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783946" y="5192568"/>
            <a:ext cx="751345" cy="735606"/>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1189" y="4004057"/>
            <a:ext cx="1515680" cy="848631"/>
          </a:xfrm>
          <a:prstGeom prst="rect">
            <a:avLst/>
          </a:prstGeom>
          <a:noFill/>
        </p:spPr>
      </p:pic>
      <p:pic>
        <p:nvPicPr>
          <p:cNvPr id="9" name="Picture 8" descr="I-5 - Marion Co OR - 20081022-IMG_47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0520" y="990104"/>
            <a:ext cx="1717040" cy="1143000"/>
          </a:xfrm>
          <a:prstGeom prst="rect">
            <a:avLst/>
          </a:prstGeom>
          <a:noFill/>
          <a:ln>
            <a:noFill/>
          </a:ln>
        </p:spPr>
      </p:pic>
      <p:pic>
        <p:nvPicPr>
          <p:cNvPr id="10" name="Picture 9" descr="US 97 - 20081025-IMG_492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9829" y="1254331"/>
            <a:ext cx="1717040" cy="1143000"/>
          </a:xfrm>
          <a:prstGeom prst="rect">
            <a:avLst/>
          </a:prstGeom>
          <a:noFill/>
          <a:ln>
            <a:noFill/>
          </a:ln>
        </p:spPr>
      </p:pic>
      <p:pic>
        <p:nvPicPr>
          <p:cNvPr id="11" name="Picture 10" descr="US 97 - 20081025-IMG_4943 cro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3060" y="2286000"/>
            <a:ext cx="1714500" cy="1143000"/>
          </a:xfrm>
          <a:prstGeom prst="rect">
            <a:avLst/>
          </a:prstGeom>
          <a:noFill/>
          <a:ln>
            <a:noFill/>
          </a:ln>
        </p:spPr>
      </p:pic>
      <p:pic>
        <p:nvPicPr>
          <p:cNvPr id="12" name="Picture 11"/>
          <p:cNvPicPr/>
          <p:nvPr/>
        </p:nvPicPr>
        <p:blipFill>
          <a:blip r:embed="rId9" cstate="print">
            <a:extLst>
              <a:ext uri="{28A0092B-C50C-407E-A947-70E740481C1C}">
                <a14:useLocalDpi xmlns:a14="http://schemas.microsoft.com/office/drawing/2010/main" val="0"/>
              </a:ext>
            </a:extLst>
          </a:blip>
          <a:stretch>
            <a:fillRect/>
          </a:stretch>
        </p:blipFill>
        <p:spPr>
          <a:xfrm>
            <a:off x="7302369" y="2576049"/>
            <a:ext cx="1714500" cy="1143000"/>
          </a:xfrm>
          <a:prstGeom prst="rect">
            <a:avLst/>
          </a:prstGeom>
        </p:spPr>
      </p:pic>
    </p:spTree>
    <p:extLst>
      <p:ext uri="{BB962C8B-B14F-4D97-AF65-F5344CB8AC3E}">
        <p14:creationId xmlns:p14="http://schemas.microsoft.com/office/powerpoint/2010/main" val="4176616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47</a:t>
            </a:fld>
            <a:endParaRPr lang="en-US" altLang="en-US" sz="1200" dirty="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Typical Part 2 Section Outline</a:t>
            </a:r>
          </a:p>
        </p:txBody>
      </p:sp>
      <p:sp>
        <p:nvSpPr>
          <p:cNvPr id="17412" name="Rectangle 3"/>
          <p:cNvSpPr>
            <a:spLocks noGrp="1" noChangeArrowheads="1"/>
          </p:cNvSpPr>
          <p:nvPr>
            <p:ph type="body" idx="1"/>
          </p:nvPr>
        </p:nvSpPr>
        <p:spPr>
          <a:xfrm>
            <a:off x="466344" y="1106424"/>
            <a:ext cx="8474456" cy="4525963"/>
          </a:xfrm>
        </p:spPr>
        <p:txBody>
          <a:bodyPr>
            <a:noAutofit/>
          </a:bodyPr>
          <a:lstStyle/>
          <a:p>
            <a:pPr lvl="0">
              <a:tabLst>
                <a:tab pos="914400" algn="l"/>
              </a:tabLst>
            </a:pPr>
            <a:r>
              <a:rPr lang="da-DK" dirty="0" smtClean="0"/>
              <a:t>Overview</a:t>
            </a:r>
          </a:p>
          <a:p>
            <a:pPr lvl="0">
              <a:spcBef>
                <a:spcPts val="900"/>
              </a:spcBef>
              <a:tabLst>
                <a:tab pos="914400" algn="l"/>
              </a:tabLst>
            </a:pPr>
            <a:r>
              <a:rPr lang="da-DK" dirty="0" smtClean="0"/>
              <a:t>Applications</a:t>
            </a:r>
          </a:p>
          <a:p>
            <a:pPr lvl="0">
              <a:spcBef>
                <a:spcPts val="900"/>
              </a:spcBef>
              <a:tabLst>
                <a:tab pos="914400" algn="l"/>
              </a:tabLst>
            </a:pPr>
            <a:r>
              <a:rPr lang="da-DK" dirty="0" smtClean="0"/>
              <a:t>Analysis Methods Overview</a:t>
            </a:r>
          </a:p>
          <a:p>
            <a:pPr lvl="0">
              <a:spcBef>
                <a:spcPts val="900"/>
              </a:spcBef>
              <a:tabLst>
                <a:tab pos="914400" algn="l"/>
              </a:tabLst>
            </a:pPr>
            <a:r>
              <a:rPr lang="da-DK" dirty="0" smtClean="0"/>
              <a:t>Scoping and Screening Method</a:t>
            </a:r>
          </a:p>
          <a:p>
            <a:pPr lvl="0">
              <a:spcBef>
                <a:spcPts val="900"/>
              </a:spcBef>
              <a:tabLst>
                <a:tab pos="914400" algn="l"/>
              </a:tabLst>
            </a:pPr>
            <a:r>
              <a:rPr lang="da-DK" dirty="0" smtClean="0"/>
              <a:t>Section Analysis Applying the HCM with Defaults</a:t>
            </a:r>
          </a:p>
          <a:p>
            <a:pPr lvl="0">
              <a:spcBef>
                <a:spcPts val="900"/>
              </a:spcBef>
              <a:tabLst>
                <a:tab pos="914400" algn="l"/>
              </a:tabLst>
            </a:pPr>
            <a:r>
              <a:rPr lang="da-DK" dirty="0" smtClean="0"/>
              <a:t>Simplified HCM Facility Method</a:t>
            </a:r>
          </a:p>
          <a:p>
            <a:pPr lvl="0">
              <a:spcBef>
                <a:spcPts val="900"/>
              </a:spcBef>
              <a:tabLst>
                <a:tab pos="914400" algn="l"/>
              </a:tabLst>
            </a:pPr>
            <a:r>
              <a:rPr lang="da-DK" dirty="0" smtClean="0"/>
              <a:t>Reliability (freeways, urban streets, signals)</a:t>
            </a:r>
          </a:p>
          <a:p>
            <a:pPr lvl="0">
              <a:spcBef>
                <a:spcPts val="900"/>
              </a:spcBef>
              <a:tabLst>
                <a:tab pos="914400" algn="l"/>
              </a:tabLst>
            </a:pPr>
            <a:r>
              <a:rPr lang="da-DK" dirty="0" smtClean="0"/>
              <a:t>Multimodal LOS cross-reference</a:t>
            </a:r>
          </a:p>
          <a:p>
            <a:pPr lvl="0">
              <a:spcBef>
                <a:spcPts val="900"/>
              </a:spcBef>
              <a:tabLst>
                <a:tab pos="914400" algn="l"/>
              </a:tabLst>
            </a:pPr>
            <a:r>
              <a:rPr lang="da-DK" dirty="0" smtClean="0"/>
              <a:t>Case study cross-reference</a:t>
            </a:r>
            <a:endParaRPr lang="en-US" dirty="0"/>
          </a:p>
        </p:txBody>
      </p:sp>
    </p:spTree>
    <p:extLst>
      <p:ext uri="{BB962C8B-B14F-4D97-AF65-F5344CB8AC3E}">
        <p14:creationId xmlns:p14="http://schemas.microsoft.com/office/powerpoint/2010/main" val="16219695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48</a:t>
            </a:fld>
            <a:endParaRPr lang="en-US" altLang="en-US" sz="1200" dirty="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Part 3: High Level Analyses</a:t>
            </a:r>
          </a:p>
        </p:txBody>
      </p:sp>
      <p:sp>
        <p:nvSpPr>
          <p:cNvPr id="17412" name="Rectangle 3"/>
          <p:cNvSpPr>
            <a:spLocks noGrp="1" noChangeArrowheads="1"/>
          </p:cNvSpPr>
          <p:nvPr>
            <p:ph type="body" idx="1"/>
          </p:nvPr>
        </p:nvSpPr>
        <p:spPr>
          <a:xfrm>
            <a:off x="466343" y="1106424"/>
            <a:ext cx="8335405" cy="4525963"/>
          </a:xfrm>
        </p:spPr>
        <p:txBody>
          <a:bodyPr>
            <a:noAutofit/>
          </a:bodyPr>
          <a:lstStyle/>
          <a:p>
            <a:pPr lvl="0">
              <a:tabLst>
                <a:tab pos="914400" algn="l"/>
              </a:tabLst>
            </a:pPr>
            <a:r>
              <a:rPr lang="da-DK" dirty="0" smtClean="0"/>
              <a:t>Q.	Corridor Quick Estimation Screenline Analysis</a:t>
            </a:r>
          </a:p>
          <a:p>
            <a:pPr lvl="0">
              <a:tabLst>
                <a:tab pos="914400" algn="l"/>
              </a:tabLst>
            </a:pPr>
            <a:r>
              <a:rPr lang="da-DK" dirty="0" smtClean="0"/>
              <a:t>R.	Areas and Systems</a:t>
            </a:r>
          </a:p>
          <a:p>
            <a:pPr lvl="0">
              <a:tabLst>
                <a:tab pos="914400" algn="l"/>
              </a:tabLst>
            </a:pPr>
            <a:r>
              <a:rPr lang="da-DK" dirty="0" smtClean="0"/>
              <a:t>S.	Roadway System Monitoring	</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5066"/>
          <a:stretch/>
        </p:blipFill>
        <p:spPr bwMode="auto">
          <a:xfrm>
            <a:off x="293587" y="3598223"/>
            <a:ext cx="1763077" cy="2256905"/>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3042" y="3598223"/>
            <a:ext cx="3007748" cy="2256905"/>
          </a:xfrm>
          <a:prstGeom prst="rect">
            <a:avLst/>
          </a:prstGeom>
          <a:noFill/>
          <a:ln>
            <a:noFill/>
          </a:ln>
        </p:spPr>
      </p:pic>
      <p:sp>
        <p:nvSpPr>
          <p:cNvPr id="8" name="Text Box 2"/>
          <p:cNvSpPr txBox="1">
            <a:spLocks noChangeArrowheads="1"/>
          </p:cNvSpPr>
          <p:nvPr/>
        </p:nvSpPr>
        <p:spPr bwMode="auto">
          <a:xfrm rot="16200000">
            <a:off x="8053402" y="4850874"/>
            <a:ext cx="1752601" cy="2559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685800" marR="0" indent="-685800">
              <a:lnSpc>
                <a:spcPct val="115000"/>
              </a:lnSpc>
              <a:spcBef>
                <a:spcPts val="0"/>
              </a:spcBef>
              <a:spcAft>
                <a:spcPts val="0"/>
              </a:spcAft>
              <a:tabLst>
                <a:tab pos="457200" algn="l"/>
              </a:tabLst>
            </a:pPr>
            <a:r>
              <a:rPr lang="en-US" sz="1000" i="1" dirty="0" smtClean="0">
                <a:effectLst/>
                <a:latin typeface="Calibri"/>
                <a:ea typeface="Times New Roman"/>
                <a:cs typeface="Times New Roman"/>
              </a:rPr>
              <a:t>Florida </a:t>
            </a:r>
            <a:r>
              <a:rPr lang="en-US" sz="1000" i="1" dirty="0">
                <a:effectLst/>
                <a:latin typeface="Calibri"/>
                <a:ea typeface="Times New Roman"/>
                <a:cs typeface="Times New Roman"/>
              </a:rPr>
              <a:t>DOT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6227" y="3598223"/>
            <a:ext cx="3135522" cy="2235202"/>
          </a:xfrm>
          <a:prstGeom prst="rect">
            <a:avLst/>
          </a:prstGeom>
          <a:noFill/>
          <a:ln>
            <a:noFill/>
          </a:ln>
        </p:spPr>
      </p:pic>
    </p:spTree>
    <p:extLst>
      <p:ext uri="{BB962C8B-B14F-4D97-AF65-F5344CB8AC3E}">
        <p14:creationId xmlns:p14="http://schemas.microsoft.com/office/powerpoint/2010/main" val="2673702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solidFill>
                  <a:schemeClr val="bg1"/>
                </a:solidFill>
              </a:rPr>
              <a:pPr>
                <a:spcBef>
                  <a:spcPct val="0"/>
                </a:spcBef>
                <a:buFontTx/>
                <a:buNone/>
              </a:pPr>
              <a:t>49</a:t>
            </a:fld>
            <a:endParaRPr lang="en-US" altLang="en-US" sz="1200" dirty="0">
              <a:solidFill>
                <a:schemeClr val="bg1"/>
              </a:solidFill>
            </a:endParaRPr>
          </a:p>
        </p:txBody>
      </p:sp>
      <p:sp>
        <p:nvSpPr>
          <p:cNvPr id="17411" name="Rectangle 2"/>
          <p:cNvSpPr>
            <a:spLocks noGrp="1" noChangeArrowheads="1"/>
          </p:cNvSpPr>
          <p:nvPr>
            <p:ph type="title"/>
          </p:nvPr>
        </p:nvSpPr>
        <p:spPr/>
        <p:txBody>
          <a:bodyPr/>
          <a:lstStyle/>
          <a:p>
            <a:r>
              <a:rPr lang="en-US" altLang="en-US" dirty="0" smtClean="0"/>
              <a:t>Part 4: Case Studies</a:t>
            </a:r>
          </a:p>
        </p:txBody>
      </p:sp>
      <p:sp>
        <p:nvSpPr>
          <p:cNvPr id="17412" name="Rectangle 3"/>
          <p:cNvSpPr>
            <a:spLocks noGrp="1" noChangeArrowheads="1"/>
          </p:cNvSpPr>
          <p:nvPr>
            <p:ph type="body" idx="1"/>
          </p:nvPr>
        </p:nvSpPr>
        <p:spPr>
          <a:xfrm>
            <a:off x="466343" y="1106424"/>
            <a:ext cx="8452025" cy="4525963"/>
          </a:xfrm>
        </p:spPr>
        <p:txBody>
          <a:bodyPr>
            <a:noAutofit/>
          </a:bodyPr>
          <a:lstStyle/>
          <a:p>
            <a:pPr lvl="0">
              <a:tabLst>
                <a:tab pos="914400" algn="l"/>
              </a:tabLst>
            </a:pPr>
            <a:r>
              <a:rPr lang="da-DK" dirty="0" smtClean="0"/>
              <a:t>T.	Case Study 1: Freeway Master Plan</a:t>
            </a:r>
          </a:p>
          <a:p>
            <a:pPr lvl="0">
              <a:tabLst>
                <a:tab pos="914400" algn="l"/>
              </a:tabLst>
            </a:pPr>
            <a:r>
              <a:rPr lang="da-DK" dirty="0" smtClean="0"/>
              <a:t>U.	Case Study 2: Arterial Bus Rapid Transit Analysis</a:t>
            </a:r>
          </a:p>
          <a:p>
            <a:pPr lvl="0">
              <a:tabLst>
                <a:tab pos="914400" algn="l"/>
              </a:tabLst>
            </a:pPr>
            <a:r>
              <a:rPr lang="da-DK" dirty="0" smtClean="0"/>
              <a:t>V.	Case Study 3: Long-Range Transportation Plan	</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4525" r="12210"/>
          <a:stretch/>
        </p:blipFill>
        <p:spPr bwMode="auto">
          <a:xfrm>
            <a:off x="217360" y="3337109"/>
            <a:ext cx="2692095" cy="2486661"/>
          </a:xfrm>
          <a:prstGeom prst="rect">
            <a:avLst/>
          </a:prstGeom>
          <a:ln>
            <a:solidFill>
              <a:schemeClr val="accent1"/>
            </a:solidFill>
          </a:ln>
          <a:extLst>
            <a:ext uri="{53640926-AAD7-44D8-BBD7-CCE9431645EC}">
              <a14:shadowObscured xmlns:a14="http://schemas.microsoft.com/office/drawing/2010/main"/>
            </a:ext>
          </a:ex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3250048" y="3593768"/>
            <a:ext cx="2743200" cy="2047875"/>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41794"/>
          <a:stretch/>
        </p:blipFill>
        <p:spPr bwMode="auto">
          <a:xfrm>
            <a:off x="6219052" y="3593768"/>
            <a:ext cx="2659898" cy="2047875"/>
          </a:xfrm>
          <a:prstGeom prst="rect">
            <a:avLst/>
          </a:prstGeom>
          <a:ln>
            <a:noFill/>
          </a:ln>
          <a:extLst>
            <a:ext uri="{53640926-AAD7-44D8-BBD7-CCE9431645EC}">
              <a14:shadowObscured xmlns:a14="http://schemas.microsoft.com/office/drawing/2010/main"/>
            </a:ext>
          </a:extLst>
        </p:spPr>
      </p:pic>
      <p:sp>
        <p:nvSpPr>
          <p:cNvPr id="9" name="Text Box 2"/>
          <p:cNvSpPr txBox="1">
            <a:spLocks noChangeArrowheads="1"/>
          </p:cNvSpPr>
          <p:nvPr/>
        </p:nvSpPr>
        <p:spPr bwMode="auto">
          <a:xfrm rot="16200000">
            <a:off x="8053402" y="4648999"/>
            <a:ext cx="1752601" cy="2559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685800" marR="0" indent="-685800">
              <a:lnSpc>
                <a:spcPct val="115000"/>
              </a:lnSpc>
              <a:spcBef>
                <a:spcPts val="0"/>
              </a:spcBef>
              <a:spcAft>
                <a:spcPts val="0"/>
              </a:spcAft>
              <a:tabLst>
                <a:tab pos="457200" algn="l"/>
              </a:tabLst>
            </a:pPr>
            <a:r>
              <a:rPr lang="en-US" sz="1000" i="1" dirty="0" smtClean="0">
                <a:effectLst/>
                <a:latin typeface="Calibri"/>
                <a:ea typeface="Times New Roman"/>
                <a:cs typeface="Times New Roman"/>
              </a:rPr>
              <a:t>Miami–Dade MPO</a:t>
            </a:r>
            <a:endParaRPr lang="en-US" sz="1000" i="1" dirty="0">
              <a:effectLst/>
              <a:latin typeface="Calibri"/>
              <a:ea typeface="Times New Roman"/>
              <a:cs typeface="Times New Roman"/>
            </a:endParaRPr>
          </a:p>
        </p:txBody>
      </p:sp>
    </p:spTree>
    <p:extLst>
      <p:ext uri="{BB962C8B-B14F-4D97-AF65-F5344CB8AC3E}">
        <p14:creationId xmlns:p14="http://schemas.microsoft.com/office/powerpoint/2010/main" val="263673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altLang="en-US" dirty="0" smtClean="0"/>
              <a:t>Need for an Updated Title</a:t>
            </a:r>
          </a:p>
        </p:txBody>
      </p:sp>
      <p:sp>
        <p:nvSpPr>
          <p:cNvPr id="2" name="Content Placeholder 1"/>
          <p:cNvSpPr>
            <a:spLocks noGrp="1"/>
          </p:cNvSpPr>
          <p:nvPr>
            <p:ph idx="1"/>
          </p:nvPr>
        </p:nvSpPr>
        <p:spPr/>
        <p:txBody>
          <a:bodyPr/>
          <a:lstStyle/>
          <a:p>
            <a:r>
              <a:rPr lang="da-DK" dirty="0" smtClean="0"/>
              <a:t>Over the years, HCM content has</a:t>
            </a:r>
            <a:br>
              <a:rPr lang="da-DK" dirty="0" smtClean="0"/>
            </a:br>
            <a:r>
              <a:rPr lang="da-DK" dirty="0" smtClean="0"/>
              <a:t>expanded considerably beyond</a:t>
            </a:r>
            <a:br>
              <a:rPr lang="da-DK" dirty="0" smtClean="0"/>
            </a:br>
            <a:r>
              <a:rPr lang="da-DK" dirty="0" smtClean="0"/>
              <a:t>simply </a:t>
            </a:r>
            <a:r>
              <a:rPr lang="en-US" dirty="0" smtClean="0"/>
              <a:t>“</a:t>
            </a:r>
            <a:r>
              <a:rPr lang="da-DK" dirty="0" smtClean="0"/>
              <a:t>highway capacity”</a:t>
            </a:r>
            <a:endParaRPr lang="da-DK" dirty="0"/>
          </a:p>
          <a:p>
            <a:pPr lvl="1"/>
            <a:r>
              <a:rPr lang="da-DK" dirty="0" smtClean="0"/>
              <a:t>Multiple performance measures</a:t>
            </a:r>
          </a:p>
          <a:p>
            <a:pPr lvl="1"/>
            <a:r>
              <a:rPr lang="da-DK" dirty="0" smtClean="0"/>
              <a:t>Many facility types</a:t>
            </a:r>
          </a:p>
          <a:p>
            <a:pPr lvl="1"/>
            <a:r>
              <a:rPr lang="da-DK" dirty="0" smtClean="0"/>
              <a:t>Multimodal analysis</a:t>
            </a:r>
          </a:p>
          <a:p>
            <a:r>
              <a:rPr lang="da-DK" dirty="0" smtClean="0"/>
              <a:t>Transportation professionals</a:t>
            </a:r>
            <a:br>
              <a:rPr lang="da-DK" dirty="0" smtClean="0"/>
            </a:br>
            <a:r>
              <a:rPr lang="da-DK" dirty="0" smtClean="0"/>
              <a:t>and decision-makers have not</a:t>
            </a:r>
            <a:br>
              <a:rPr lang="da-DK" dirty="0" smtClean="0"/>
            </a:br>
            <a:r>
              <a:rPr lang="da-DK" dirty="0" smtClean="0"/>
              <a:t>always been aware of these</a:t>
            </a:r>
            <a:br>
              <a:rPr lang="da-DK" dirty="0" smtClean="0"/>
            </a:br>
            <a:r>
              <a:rPr lang="da-DK" dirty="0" smtClean="0"/>
              <a:t>additional features</a:t>
            </a:r>
            <a:endParaRPr lang="da-DK" dirty="0"/>
          </a:p>
        </p:txBody>
      </p:sp>
      <p:sp>
        <p:nvSpPr>
          <p:cNvPr id="16" name="Text Box 2"/>
          <p:cNvSpPr txBox="1">
            <a:spLocks noChangeArrowheads="1"/>
          </p:cNvSpPr>
          <p:nvPr/>
        </p:nvSpPr>
        <p:spPr bwMode="auto">
          <a:xfrm rot="16200000">
            <a:off x="7972926" y="4795656"/>
            <a:ext cx="1752601" cy="25590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685800" marR="0" indent="-685800">
              <a:lnSpc>
                <a:spcPct val="115000"/>
              </a:lnSpc>
              <a:spcBef>
                <a:spcPts val="0"/>
              </a:spcBef>
              <a:spcAft>
                <a:spcPts val="0"/>
              </a:spcAft>
              <a:tabLst>
                <a:tab pos="457200" algn="l"/>
              </a:tabLst>
            </a:pPr>
            <a:r>
              <a:rPr lang="en-US" sz="1000" i="1" dirty="0" smtClean="0">
                <a:effectLst/>
                <a:latin typeface="Calibri"/>
                <a:ea typeface="Times New Roman"/>
                <a:cs typeface="Times New Roman"/>
              </a:rPr>
              <a:t>ITE Journal, February 2015</a:t>
            </a:r>
            <a:endParaRPr lang="en-US" sz="1000" i="1" dirty="0">
              <a:effectLst/>
              <a:latin typeface="Calibri"/>
              <a:ea typeface="Times New Roman"/>
              <a:cs typeface="Times New Roman"/>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195" y="2223543"/>
            <a:ext cx="3591311" cy="357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62724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Questions</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accent2"/>
                </a:solidFill>
                <a:latin typeface="Arial" pitchFamily="34" charset="0"/>
              </a:defRPr>
            </a:lvl2pPr>
            <a:lvl3pPr marL="1143000" indent="-228600">
              <a:spcBef>
                <a:spcPct val="20000"/>
              </a:spcBef>
              <a:buChar char="•"/>
              <a:defRPr sz="2400">
                <a:solidFill>
                  <a:srgbClr val="336600"/>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9D8533E-43B6-4F94-AFAE-1901B87BDB0D}" type="slidenum">
              <a:rPr lang="en-US" altLang="en-US" sz="1200" smtClean="0"/>
              <a:pPr>
                <a:spcBef>
                  <a:spcPct val="0"/>
                </a:spcBef>
                <a:buFontTx/>
                <a:buNone/>
              </a:pPr>
              <a:t>50</a:t>
            </a:fld>
            <a:endParaRPr lang="en-US" altLang="en-US" sz="1200" smtClean="0"/>
          </a:p>
        </p:txBody>
      </p:sp>
      <p:pic>
        <p:nvPicPr>
          <p:cNvPr id="14341" name="Picture 2" descr="C:\Users\user1\AppData\Local\Microsoft\Windows\Temporary Internet Files\Content.IE5\EPRM70Q4\question-m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586" y="1942296"/>
            <a:ext cx="4096829" cy="409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ChangeArrowheads="1"/>
          </p:cNvSpPr>
          <p:nvPr/>
        </p:nvSpPr>
        <p:spPr bwMode="auto">
          <a:xfrm>
            <a:off x="9525" y="6565900"/>
            <a:ext cx="4572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22" tIns="45711" rIns="91422" bIns="45711" numCol="1" anchor="t" anchorCtr="0" compatLnSpc="1">
            <a:prstTxWarp prst="textNoShape">
              <a:avLst/>
            </a:prstTxWarp>
          </a:bodyPr>
          <a:lstStyle>
            <a:defPPr>
              <a:defRPr lang="en-US"/>
            </a:defPPr>
            <a:lvl1pPr algn="l" rtl="0" fontAlgn="base">
              <a:spcBef>
                <a:spcPct val="20000"/>
              </a:spcBef>
              <a:spcAft>
                <a:spcPct val="0"/>
              </a:spcAft>
              <a:buChar char="•"/>
              <a:defRPr sz="3200" kern="1200">
                <a:solidFill>
                  <a:schemeClr val="tx1"/>
                </a:solidFill>
                <a:latin typeface="Arial" charset="0"/>
                <a:ea typeface="ＭＳ Ｐゴシック" charset="0"/>
                <a:cs typeface="+mn-cs"/>
              </a:defRPr>
            </a:lvl1pPr>
            <a:lvl2pPr marL="742950" indent="-285750" algn="l" rtl="0" fontAlgn="base">
              <a:spcBef>
                <a:spcPct val="20000"/>
              </a:spcBef>
              <a:spcAft>
                <a:spcPct val="0"/>
              </a:spcAft>
              <a:buChar char="–"/>
              <a:defRPr sz="2800" kern="1200">
                <a:solidFill>
                  <a:schemeClr val="accent2"/>
                </a:solidFill>
                <a:latin typeface="Arial" charset="0"/>
                <a:ea typeface="ＭＳ Ｐゴシック" charset="0"/>
                <a:cs typeface="+mn-cs"/>
              </a:defRPr>
            </a:lvl2pPr>
            <a:lvl3pPr marL="1143000" indent="-228600" algn="l" rtl="0" fontAlgn="base">
              <a:spcBef>
                <a:spcPct val="20000"/>
              </a:spcBef>
              <a:spcAft>
                <a:spcPct val="0"/>
              </a:spcAft>
              <a:buChar char="•"/>
              <a:defRPr sz="2400" kern="1200">
                <a:solidFill>
                  <a:srgbClr val="336600"/>
                </a:solidFill>
                <a:latin typeface="Arial" charset="0"/>
                <a:ea typeface="ＭＳ Ｐゴシック" charset="0"/>
                <a:cs typeface="+mn-cs"/>
              </a:defRPr>
            </a:lvl3pPr>
            <a:lvl4pPr marL="1600200" indent="-228600" algn="l" rtl="0" fontAlgn="base">
              <a:spcBef>
                <a:spcPct val="20000"/>
              </a:spcBef>
              <a:spcAft>
                <a:spcPct val="0"/>
              </a:spcAft>
              <a:buChar char="–"/>
              <a:defRPr sz="2000" kern="1200">
                <a:solidFill>
                  <a:schemeClr val="tx1"/>
                </a:solidFill>
                <a:latin typeface="Arial" charset="0"/>
                <a:ea typeface="ＭＳ Ｐゴシック" charset="0"/>
                <a:cs typeface="+mn-cs"/>
              </a:defRPr>
            </a:lvl4pPr>
            <a:lvl5pPr marL="2057400" indent="-228600" algn="l" rtl="0" fontAlgn="base">
              <a:spcBef>
                <a:spcPct val="20000"/>
              </a:spcBef>
              <a:spcAft>
                <a:spcPct val="0"/>
              </a:spcAft>
              <a:buChar char="»"/>
              <a:defRPr sz="2000"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20000"/>
              </a:spcBef>
              <a:spcAft>
                <a:spcPct val="0"/>
              </a:spcAft>
              <a:buChar char="»"/>
              <a:defRPr sz="2000"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20000"/>
              </a:spcBef>
              <a:spcAft>
                <a:spcPct val="0"/>
              </a:spcAft>
              <a:buChar char="»"/>
              <a:defRPr sz="2000"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20000"/>
              </a:spcBef>
              <a:spcAft>
                <a:spcPct val="0"/>
              </a:spcAft>
              <a:buChar char="»"/>
              <a:defRPr sz="2000"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20000"/>
              </a:spcBef>
              <a:spcAft>
                <a:spcPct val="0"/>
              </a:spcAft>
              <a:buChar char="»"/>
              <a:defRPr sz="2000" kern="1200">
                <a:solidFill>
                  <a:schemeClr val="tx1"/>
                </a:solidFill>
                <a:latin typeface="Arial" charset="0"/>
                <a:ea typeface="ＭＳ Ｐゴシック" charset="0"/>
                <a:cs typeface="+mn-cs"/>
              </a:defRPr>
            </a:lvl9pPr>
          </a:lstStyle>
          <a:p>
            <a:pPr>
              <a:spcBef>
                <a:spcPct val="0"/>
              </a:spcBef>
              <a:buFontTx/>
              <a:buNone/>
            </a:pPr>
            <a:fld id="{90B212A4-020A-4D54-A5B5-C037E1AB5F91}" type="slidenum">
              <a:rPr lang="en-US" altLang="en-US" sz="1200" smtClean="0">
                <a:solidFill>
                  <a:schemeClr val="bg1"/>
                </a:solidFill>
              </a:rPr>
              <a:pPr>
                <a:spcBef>
                  <a:spcPct val="0"/>
                </a:spcBef>
                <a:buFontTx/>
                <a:buNone/>
              </a:pPr>
              <a:t>50</a:t>
            </a:fld>
            <a:endParaRPr lang="en-US" altLang="en-US" sz="1200" dirty="0">
              <a:solidFill>
                <a:schemeClr val="bg1"/>
              </a:solidFill>
            </a:endParaRPr>
          </a:p>
        </p:txBody>
      </p:sp>
      <p:sp>
        <p:nvSpPr>
          <p:cNvPr id="7" name="Rectangle 3"/>
          <p:cNvSpPr txBox="1">
            <a:spLocks noChangeArrowheads="1"/>
          </p:cNvSpPr>
          <p:nvPr/>
        </p:nvSpPr>
        <p:spPr bwMode="auto">
          <a:xfrm>
            <a:off x="345987" y="983789"/>
            <a:ext cx="8452025" cy="6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2" tIns="45711" rIns="91422" bIns="45711" numCol="1" anchor="t" anchorCtr="0" compatLnSpc="1">
            <a:prstTxWarp prst="textNoShape">
              <a:avLst/>
            </a:prstTxWarp>
            <a:noAutofit/>
          </a:bodyPr>
          <a:lstStyle>
            <a:lvl1pPr marL="342900" indent="-342900" algn="l" rtl="0" eaLnBrk="1" fontAlgn="base" hangingPunct="1">
              <a:spcBef>
                <a:spcPct val="15000"/>
              </a:spcBef>
              <a:spcAft>
                <a:spcPct val="0"/>
              </a:spcAft>
              <a:buClr>
                <a:srgbClr val="609E75"/>
              </a:buClr>
              <a:buSzPct val="100000"/>
              <a:buFont typeface="Wingdings" panose="05000000000000000000" pitchFamily="2" charset="2"/>
              <a:buChar char="§"/>
              <a:defRPr sz="2800">
                <a:solidFill>
                  <a:srgbClr val="292929"/>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tx1">
                  <a:lumMod val="50000"/>
                  <a:lumOff val="50000"/>
                </a:schemeClr>
              </a:buClr>
              <a:buFont typeface="Arial" panose="020B0604020202020204" pitchFamily="34" charset="0"/>
              <a:buChar char="•"/>
              <a:defRPr sz="2400" i="0">
                <a:solidFill>
                  <a:schemeClr val="bg2">
                    <a:lumMod val="75000"/>
                  </a:schemeClr>
                </a:solidFill>
                <a:latin typeface="Calibri" pitchFamily="34" charset="0"/>
                <a:ea typeface="+mn-ea"/>
                <a:cs typeface="Calibri" pitchFamily="34" charset="0"/>
              </a:defRPr>
            </a:lvl2pPr>
            <a:lvl3pPr marL="1200150" indent="-285750" algn="l" rtl="0" eaLnBrk="1" fontAlgn="base" hangingPunct="1">
              <a:spcBef>
                <a:spcPct val="20000"/>
              </a:spcBef>
              <a:spcAft>
                <a:spcPct val="0"/>
              </a:spcAft>
              <a:buClrTx/>
              <a:buFont typeface="Wingdings" charset="2"/>
              <a:buChar char="§"/>
              <a:defRPr sz="2000">
                <a:solidFill>
                  <a:schemeClr val="tx1"/>
                </a:solidFill>
                <a:latin typeface="Calibri" pitchFamily="34" charset="0"/>
                <a:ea typeface="+mn-ea"/>
                <a:cs typeface="Calibri" pitchFamily="34" charset="0"/>
              </a:defRPr>
            </a:lvl3pPr>
            <a:lvl4pPr marL="1598613" indent="-228600" algn="l" rtl="0" eaLnBrk="1" fontAlgn="base" hangingPunct="1">
              <a:spcBef>
                <a:spcPct val="20000"/>
              </a:spcBef>
              <a:spcAft>
                <a:spcPct val="0"/>
              </a:spcAft>
              <a:buChar char="–"/>
              <a:defRPr sz="1600">
                <a:solidFill>
                  <a:schemeClr val="tx1"/>
                </a:solidFill>
                <a:latin typeface="+mn-lt"/>
                <a:ea typeface="+mn-ea"/>
              </a:defRPr>
            </a:lvl4pPr>
            <a:lvl5pPr marL="2055813" indent="-228600" algn="l" rtl="0" eaLnBrk="1" fontAlgn="base" hangingPunct="1">
              <a:spcBef>
                <a:spcPct val="20000"/>
              </a:spcBef>
              <a:spcAft>
                <a:spcPct val="0"/>
              </a:spcAft>
              <a:buChar char="»"/>
              <a:defRPr sz="1600">
                <a:solidFill>
                  <a:schemeClr val="tx1"/>
                </a:solidFill>
                <a:latin typeface="+mn-lt"/>
                <a:ea typeface="+mn-ea"/>
              </a:defRPr>
            </a:lvl5pPr>
            <a:lvl6pPr marL="2513013" indent="-228600" algn="l" rtl="0" eaLnBrk="1" fontAlgn="base" hangingPunct="1">
              <a:spcBef>
                <a:spcPct val="20000"/>
              </a:spcBef>
              <a:spcAft>
                <a:spcPct val="0"/>
              </a:spcAft>
              <a:buChar char="»"/>
              <a:defRPr sz="1600">
                <a:solidFill>
                  <a:schemeClr val="tx1"/>
                </a:solidFill>
                <a:latin typeface="+mn-lt"/>
                <a:ea typeface="+mn-ea"/>
              </a:defRPr>
            </a:lvl6pPr>
            <a:lvl7pPr marL="2970213" indent="-228600" algn="l" rtl="0" eaLnBrk="1" fontAlgn="base" hangingPunct="1">
              <a:spcBef>
                <a:spcPct val="20000"/>
              </a:spcBef>
              <a:spcAft>
                <a:spcPct val="0"/>
              </a:spcAft>
              <a:buChar char="»"/>
              <a:defRPr sz="1600">
                <a:solidFill>
                  <a:schemeClr val="tx1"/>
                </a:solidFill>
                <a:latin typeface="+mn-lt"/>
                <a:ea typeface="+mn-ea"/>
              </a:defRPr>
            </a:lvl7pPr>
            <a:lvl8pPr marL="3427413" indent="-228600" algn="l" rtl="0" eaLnBrk="1" fontAlgn="base" hangingPunct="1">
              <a:spcBef>
                <a:spcPct val="20000"/>
              </a:spcBef>
              <a:spcAft>
                <a:spcPct val="0"/>
              </a:spcAft>
              <a:buChar char="»"/>
              <a:defRPr sz="1600">
                <a:solidFill>
                  <a:schemeClr val="tx1"/>
                </a:solidFill>
                <a:latin typeface="+mn-lt"/>
                <a:ea typeface="+mn-ea"/>
              </a:defRPr>
            </a:lvl8pPr>
            <a:lvl9pPr marL="388461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tabLst>
                <a:tab pos="914400" algn="l"/>
              </a:tabLst>
            </a:pPr>
            <a:r>
              <a:rPr lang="da-DK" sz="2400" kern="0" dirty="0" smtClean="0"/>
              <a:t>Note: The P&amp;PE Applications Guide is available free online:</a:t>
            </a:r>
          </a:p>
          <a:p>
            <a:pPr marL="0" indent="0">
              <a:buNone/>
              <a:tabLst>
                <a:tab pos="914400" algn="l"/>
              </a:tabLst>
            </a:pPr>
            <a:r>
              <a:rPr lang="da-DK" sz="2400" kern="0" dirty="0" smtClean="0"/>
              <a:t>Search for </a:t>
            </a:r>
            <a:r>
              <a:rPr lang="da-DK" sz="2400" b="1" kern="0" dirty="0" smtClean="0"/>
              <a:t>NCHRP 825</a:t>
            </a:r>
            <a:endParaRPr lang="en-US" sz="2400" b="1" kern="0" dirty="0"/>
          </a:p>
        </p:txBody>
      </p:sp>
    </p:spTree>
    <p:extLst>
      <p:ext uri="{BB962C8B-B14F-4D97-AF65-F5344CB8AC3E}">
        <p14:creationId xmlns:p14="http://schemas.microsoft.com/office/powerpoint/2010/main" val="287051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da-DK" altLang="en-US" dirty="0" smtClean="0"/>
              <a:t>HCM Sixth Edition</a:t>
            </a:r>
            <a:endParaRPr lang="en-US" altLang="en-US" dirty="0" smtClean="0"/>
          </a:p>
        </p:txBody>
      </p:sp>
      <p:sp>
        <p:nvSpPr>
          <p:cNvPr id="2" name="Content Placeholder 1"/>
          <p:cNvSpPr>
            <a:spLocks noGrp="1"/>
          </p:cNvSpPr>
          <p:nvPr>
            <p:ph idx="1"/>
          </p:nvPr>
        </p:nvSpPr>
        <p:spPr/>
        <p:txBody>
          <a:bodyPr/>
          <a:lstStyle/>
          <a:p>
            <a:r>
              <a:rPr lang="da-DK" dirty="0" smtClean="0"/>
              <a:t>Previous HCM editions have had a year attached</a:t>
            </a:r>
          </a:p>
          <a:p>
            <a:r>
              <a:rPr lang="da-DK" dirty="0" smtClean="0"/>
              <a:t>Looking forward, it is likely that chapters will continue to be released or updated as new research is completed, rather than waiting for a critical mass to accumulate</a:t>
            </a:r>
          </a:p>
          <a:p>
            <a:pPr lvl="1"/>
            <a:r>
              <a:rPr lang="da-DK" dirty="0" smtClean="0"/>
              <a:t>Two-lane highway update</a:t>
            </a:r>
          </a:p>
          <a:p>
            <a:pPr lvl="1"/>
            <a:r>
              <a:rPr lang="da-DK" dirty="0" smtClean="0"/>
              <a:t>Advances in ATDM</a:t>
            </a:r>
          </a:p>
          <a:p>
            <a:pPr lvl="1"/>
            <a:r>
              <a:rPr lang="da-DK" dirty="0" smtClean="0"/>
              <a:t>Connected and autonomous vehicles</a:t>
            </a:r>
          </a:p>
          <a:p>
            <a:r>
              <a:rPr lang="da-DK" dirty="0" smtClean="0"/>
              <a:t>Each chapter will have its own version number, allowing chapters to be updated independently</a:t>
            </a:r>
          </a:p>
          <a:p>
            <a:pPr marL="0" indent="0">
              <a:buNone/>
            </a:pPr>
            <a:endParaRPr lang="da-DK" dirty="0" smtClean="0"/>
          </a:p>
          <a:p>
            <a:pPr lvl="1"/>
            <a:endParaRPr lang="en-US" dirty="0"/>
          </a:p>
        </p:txBody>
      </p:sp>
    </p:spTree>
    <p:extLst>
      <p:ext uri="{BB962C8B-B14F-4D97-AF65-F5344CB8AC3E}">
        <p14:creationId xmlns:p14="http://schemas.microsoft.com/office/powerpoint/2010/main" val="221972780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pPr>
                <a:spcBef>
                  <a:spcPct val="0"/>
                </a:spcBef>
                <a:buFontTx/>
                <a:buNone/>
              </a:pPr>
              <a:t>7</a:t>
            </a:fld>
            <a:endParaRPr lang="en-US" altLang="en-US" sz="1200"/>
          </a:p>
        </p:txBody>
      </p:sp>
      <p:sp>
        <p:nvSpPr>
          <p:cNvPr id="17411" name="Rectangle 2"/>
          <p:cNvSpPr>
            <a:spLocks noGrp="1" noChangeArrowheads="1"/>
          </p:cNvSpPr>
          <p:nvPr>
            <p:ph type="title"/>
          </p:nvPr>
        </p:nvSpPr>
        <p:spPr/>
        <p:txBody>
          <a:bodyPr/>
          <a:lstStyle/>
          <a:p>
            <a:r>
              <a:rPr lang="en-US" altLang="en-US" dirty="0" smtClean="0"/>
              <a:t>Presentation Overview</a:t>
            </a:r>
          </a:p>
        </p:txBody>
      </p:sp>
      <p:sp>
        <p:nvSpPr>
          <p:cNvPr id="17412" name="Rectangle 3"/>
          <p:cNvSpPr>
            <a:spLocks noGrp="1" noChangeArrowheads="1"/>
          </p:cNvSpPr>
          <p:nvPr>
            <p:ph type="body" idx="1"/>
          </p:nvPr>
        </p:nvSpPr>
        <p:spPr/>
        <p:txBody>
          <a:bodyPr/>
          <a:lstStyle/>
          <a:p>
            <a:r>
              <a:rPr lang="en-US" altLang="en-US" dirty="0">
                <a:solidFill>
                  <a:schemeClr val="bg1">
                    <a:lumMod val="75000"/>
                  </a:schemeClr>
                </a:solidFill>
              </a:rPr>
              <a:t>Need for an Updated HCM</a:t>
            </a:r>
          </a:p>
          <a:p>
            <a:r>
              <a:rPr lang="en-US" altLang="en-US" dirty="0" smtClean="0"/>
              <a:t>HCM Structure</a:t>
            </a:r>
          </a:p>
          <a:p>
            <a:r>
              <a:rPr lang="en-US" altLang="en-US" dirty="0" smtClean="0">
                <a:solidFill>
                  <a:schemeClr val="bg1">
                    <a:lumMod val="75000"/>
                  </a:schemeClr>
                </a:solidFill>
              </a:rPr>
              <a:t>Information Presentation</a:t>
            </a:r>
            <a:br>
              <a:rPr lang="en-US" altLang="en-US" dirty="0" smtClean="0">
                <a:solidFill>
                  <a:schemeClr val="bg1">
                    <a:lumMod val="75000"/>
                  </a:schemeClr>
                </a:solidFill>
              </a:rPr>
            </a:br>
            <a:r>
              <a:rPr lang="en-US" altLang="en-US" dirty="0" smtClean="0">
                <a:solidFill>
                  <a:schemeClr val="bg1">
                    <a:lumMod val="75000"/>
                  </a:schemeClr>
                </a:solidFill>
              </a:rPr>
              <a:t>Changes</a:t>
            </a:r>
          </a:p>
          <a:p>
            <a:r>
              <a:rPr lang="en-US" altLang="en-US" dirty="0" smtClean="0">
                <a:solidFill>
                  <a:schemeClr val="bg1">
                    <a:lumMod val="75000"/>
                  </a:schemeClr>
                </a:solidFill>
              </a:rPr>
              <a:t>New Capabilities</a:t>
            </a:r>
          </a:p>
          <a:p>
            <a:pPr lvl="1"/>
            <a:endParaRPr lang="en-US" altLang="en-US" dirty="0" smtClean="0"/>
          </a:p>
        </p:txBody>
      </p:sp>
      <p:pic>
        <p:nvPicPr>
          <p:cNvPr id="5" name="Picture 4" descr="j0139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4447" y="1621632"/>
            <a:ext cx="595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103" y="2438267"/>
            <a:ext cx="3591311" cy="357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607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pPr>
                <a:spcBef>
                  <a:spcPct val="0"/>
                </a:spcBef>
                <a:buFontTx/>
                <a:buNone/>
              </a:pPr>
              <a:t>8</a:t>
            </a:fld>
            <a:endParaRPr lang="en-US" altLang="en-US" sz="1200"/>
          </a:p>
        </p:txBody>
      </p:sp>
      <p:sp>
        <p:nvSpPr>
          <p:cNvPr id="17411" name="Rectangle 2"/>
          <p:cNvSpPr>
            <a:spLocks noGrp="1" noChangeArrowheads="1"/>
          </p:cNvSpPr>
          <p:nvPr>
            <p:ph type="title"/>
          </p:nvPr>
        </p:nvSpPr>
        <p:spPr/>
        <p:txBody>
          <a:bodyPr/>
          <a:lstStyle/>
          <a:p>
            <a:r>
              <a:rPr lang="en-US" altLang="en-US" dirty="0" smtClean="0"/>
              <a:t>HCM Structure</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84" y="2266109"/>
            <a:ext cx="1828800" cy="236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471" y="2266109"/>
            <a:ext cx="1828800" cy="234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7665" y="2266110"/>
            <a:ext cx="1828800" cy="23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6384" y="1690737"/>
            <a:ext cx="5790081" cy="461665"/>
          </a:xfrm>
          <a:prstGeom prst="rect">
            <a:avLst/>
          </a:prstGeom>
          <a:solidFill>
            <a:srgbClr val="0070C0"/>
          </a:solidFill>
        </p:spPr>
        <p:txBody>
          <a:bodyPr wrap="square" rtlCol="0">
            <a:spAutoFit/>
          </a:bodyPr>
          <a:lstStyle/>
          <a:p>
            <a:pPr algn="ctr"/>
            <a:r>
              <a:rPr lang="da-DK" sz="2400" b="1" dirty="0" smtClean="0">
                <a:solidFill>
                  <a:schemeClr val="bg1"/>
                </a:solidFill>
                <a:latin typeface="Calibri" panose="020F0502020204030204" pitchFamily="34" charset="0"/>
              </a:rPr>
              <a:t>Printed HCM</a:t>
            </a:r>
            <a:endParaRPr lang="en-US" sz="2400" b="1" dirty="0">
              <a:solidFill>
                <a:schemeClr val="bg1"/>
              </a:solidFill>
              <a:latin typeface="Calibri" panose="020F0502020204030204" pitchFamily="34" charset="0"/>
            </a:endParaRPr>
          </a:p>
        </p:txBody>
      </p:sp>
      <p:sp>
        <p:nvSpPr>
          <p:cNvPr id="4" name="TextBox 3"/>
          <p:cNvSpPr txBox="1"/>
          <p:nvPr/>
        </p:nvSpPr>
        <p:spPr>
          <a:xfrm>
            <a:off x="185598" y="4852558"/>
            <a:ext cx="1850371" cy="707886"/>
          </a:xfrm>
          <a:prstGeom prst="rect">
            <a:avLst/>
          </a:prstGeom>
          <a:noFill/>
        </p:spPr>
        <p:txBody>
          <a:bodyPr wrap="square" rtlCol="0">
            <a:spAutoFit/>
          </a:bodyPr>
          <a:lstStyle/>
          <a:p>
            <a:pPr algn="ctr"/>
            <a:r>
              <a:rPr lang="da-DK" sz="2000" b="1" dirty="0" smtClean="0">
                <a:latin typeface="Calibri" panose="020F0502020204030204" pitchFamily="34" charset="0"/>
              </a:rPr>
              <a:t>Volume 1:</a:t>
            </a:r>
            <a:br>
              <a:rPr lang="da-DK" sz="2000" b="1" dirty="0" smtClean="0">
                <a:latin typeface="Calibri" panose="020F0502020204030204" pitchFamily="34" charset="0"/>
              </a:rPr>
            </a:br>
            <a:r>
              <a:rPr lang="da-DK" sz="2000" b="1" dirty="0" smtClean="0">
                <a:latin typeface="Calibri" panose="020F0502020204030204" pitchFamily="34" charset="0"/>
              </a:rPr>
              <a:t>Concepts</a:t>
            </a:r>
            <a:endParaRPr lang="en-US" sz="2000" b="1" dirty="0">
              <a:latin typeface="Calibri" panose="020F0502020204030204" pitchFamily="34" charset="0"/>
            </a:endParaRPr>
          </a:p>
        </p:txBody>
      </p:sp>
      <p:sp>
        <p:nvSpPr>
          <p:cNvPr id="12" name="TextBox 11"/>
          <p:cNvSpPr txBox="1"/>
          <p:nvPr/>
        </p:nvSpPr>
        <p:spPr>
          <a:xfrm>
            <a:off x="2127928" y="4819692"/>
            <a:ext cx="1953886" cy="1015663"/>
          </a:xfrm>
          <a:prstGeom prst="rect">
            <a:avLst/>
          </a:prstGeom>
          <a:noFill/>
        </p:spPr>
        <p:txBody>
          <a:bodyPr wrap="square" rtlCol="0">
            <a:spAutoFit/>
          </a:bodyPr>
          <a:lstStyle/>
          <a:p>
            <a:pPr algn="ctr"/>
            <a:r>
              <a:rPr lang="da-DK" sz="2000" b="1" dirty="0" smtClean="0">
                <a:latin typeface="Calibri" panose="020F0502020204030204" pitchFamily="34" charset="0"/>
              </a:rPr>
              <a:t>Volume 2:</a:t>
            </a:r>
            <a:br>
              <a:rPr lang="da-DK" sz="2000" b="1" dirty="0" smtClean="0">
                <a:latin typeface="Calibri" panose="020F0502020204030204" pitchFamily="34" charset="0"/>
              </a:rPr>
            </a:br>
            <a:r>
              <a:rPr lang="da-DK" sz="2000" b="1" dirty="0" smtClean="0">
                <a:latin typeface="Calibri" panose="020F0502020204030204" pitchFamily="34" charset="0"/>
              </a:rPr>
              <a:t>Uninterrupted Flow</a:t>
            </a:r>
            <a:endParaRPr lang="en-US" sz="2000" b="1" dirty="0">
              <a:latin typeface="Calibri" panose="020F0502020204030204" pitchFamily="34" charset="0"/>
            </a:endParaRPr>
          </a:p>
        </p:txBody>
      </p:sp>
      <p:sp>
        <p:nvSpPr>
          <p:cNvPr id="13" name="TextBox 12"/>
          <p:cNvSpPr txBox="1"/>
          <p:nvPr/>
        </p:nvSpPr>
        <p:spPr>
          <a:xfrm>
            <a:off x="4157665" y="4802027"/>
            <a:ext cx="1953886" cy="1015663"/>
          </a:xfrm>
          <a:prstGeom prst="rect">
            <a:avLst/>
          </a:prstGeom>
          <a:noFill/>
        </p:spPr>
        <p:txBody>
          <a:bodyPr wrap="square" rtlCol="0">
            <a:spAutoFit/>
          </a:bodyPr>
          <a:lstStyle/>
          <a:p>
            <a:pPr algn="ctr"/>
            <a:r>
              <a:rPr lang="da-DK" sz="2000" b="1" dirty="0" smtClean="0">
                <a:latin typeface="Calibri" panose="020F0502020204030204" pitchFamily="34" charset="0"/>
              </a:rPr>
              <a:t>Volume 3:</a:t>
            </a:r>
            <a:br>
              <a:rPr lang="da-DK" sz="2000" b="1" dirty="0" smtClean="0">
                <a:latin typeface="Calibri" panose="020F0502020204030204" pitchFamily="34" charset="0"/>
              </a:rPr>
            </a:br>
            <a:r>
              <a:rPr lang="da-DK" sz="2000" b="1" dirty="0" smtClean="0">
                <a:latin typeface="Calibri" panose="020F0502020204030204" pitchFamily="34" charset="0"/>
              </a:rPr>
              <a:t>Interrupted Flow</a:t>
            </a:r>
            <a:endParaRPr lang="en-US" sz="2000" b="1" dirty="0">
              <a:latin typeface="Calibri" panose="020F0502020204030204" pitchFamily="34" charset="0"/>
            </a:endParaRPr>
          </a:p>
        </p:txBody>
      </p:sp>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633" r="15120"/>
          <a:stretch/>
        </p:blipFill>
        <p:spPr bwMode="auto">
          <a:xfrm>
            <a:off x="6296378" y="2404358"/>
            <a:ext cx="2642485" cy="211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296378" y="1696092"/>
            <a:ext cx="2642485" cy="461665"/>
          </a:xfrm>
          <a:prstGeom prst="rect">
            <a:avLst/>
          </a:prstGeom>
          <a:solidFill>
            <a:srgbClr val="0070C0"/>
          </a:solidFill>
        </p:spPr>
        <p:txBody>
          <a:bodyPr wrap="square" rtlCol="0">
            <a:spAutoFit/>
          </a:bodyPr>
          <a:lstStyle/>
          <a:p>
            <a:pPr algn="ctr"/>
            <a:r>
              <a:rPr lang="da-DK" sz="2400" b="1" dirty="0" smtClean="0">
                <a:solidFill>
                  <a:schemeClr val="bg1"/>
                </a:solidFill>
                <a:latin typeface="Calibri" panose="020F0502020204030204" pitchFamily="34" charset="0"/>
              </a:rPr>
              <a:t>Online</a:t>
            </a:r>
            <a:endParaRPr lang="en-US" sz="2400" b="1" dirty="0">
              <a:solidFill>
                <a:schemeClr val="bg1"/>
              </a:solidFill>
              <a:latin typeface="Calibri" panose="020F0502020204030204" pitchFamily="34" charset="0"/>
            </a:endParaRPr>
          </a:p>
        </p:txBody>
      </p:sp>
      <p:sp>
        <p:nvSpPr>
          <p:cNvPr id="16" name="TextBox 15"/>
          <p:cNvSpPr txBox="1"/>
          <p:nvPr/>
        </p:nvSpPr>
        <p:spPr>
          <a:xfrm>
            <a:off x="6640677" y="4803035"/>
            <a:ext cx="1953886" cy="1015663"/>
          </a:xfrm>
          <a:prstGeom prst="rect">
            <a:avLst/>
          </a:prstGeom>
          <a:noFill/>
        </p:spPr>
        <p:txBody>
          <a:bodyPr wrap="square" rtlCol="0">
            <a:spAutoFit/>
          </a:bodyPr>
          <a:lstStyle/>
          <a:p>
            <a:pPr algn="ctr"/>
            <a:r>
              <a:rPr lang="da-DK" sz="2000" b="1" dirty="0" smtClean="0">
                <a:latin typeface="Calibri" panose="020F0502020204030204" pitchFamily="34" charset="0"/>
              </a:rPr>
              <a:t>Volume 4:</a:t>
            </a:r>
            <a:br>
              <a:rPr lang="da-DK" sz="2000" b="1" dirty="0" smtClean="0">
                <a:latin typeface="Calibri" panose="020F0502020204030204" pitchFamily="34" charset="0"/>
              </a:rPr>
            </a:br>
            <a:r>
              <a:rPr lang="da-DK" sz="2000" b="1" dirty="0" smtClean="0">
                <a:latin typeface="Calibri" panose="020F0502020204030204" pitchFamily="34" charset="0"/>
              </a:rPr>
              <a:t>Applications Guide</a:t>
            </a:r>
            <a:endParaRPr lang="en-US" sz="2000" b="1" dirty="0">
              <a:latin typeface="Calibri" panose="020F0502020204030204" pitchFamily="34" charset="0"/>
            </a:endParaRPr>
          </a:p>
        </p:txBody>
      </p:sp>
    </p:spTree>
    <p:extLst>
      <p:ext uri="{BB962C8B-B14F-4D97-AF65-F5344CB8AC3E}">
        <p14:creationId xmlns:p14="http://schemas.microsoft.com/office/powerpoint/2010/main" val="38369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xfrm>
            <a:off x="9525" y="6565900"/>
            <a:ext cx="457200" cy="29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accent2"/>
                </a:solidFill>
                <a:latin typeface="Arial" charset="0"/>
              </a:defRPr>
            </a:lvl2pPr>
            <a:lvl3pPr marL="1143000" indent="-228600">
              <a:spcBef>
                <a:spcPct val="20000"/>
              </a:spcBef>
              <a:buChar char="•"/>
              <a:defRPr sz="2400">
                <a:solidFill>
                  <a:srgbClr val="336600"/>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0B212A4-020A-4D54-A5B5-C037E1AB5F91}" type="slidenum">
              <a:rPr lang="en-US" altLang="en-US" sz="1200"/>
              <a:pPr>
                <a:spcBef>
                  <a:spcPct val="0"/>
                </a:spcBef>
                <a:buFontTx/>
                <a:buNone/>
              </a:pPr>
              <a:t>9</a:t>
            </a:fld>
            <a:endParaRPr lang="en-US" altLang="en-US" sz="1200"/>
          </a:p>
        </p:txBody>
      </p:sp>
      <p:sp>
        <p:nvSpPr>
          <p:cNvPr id="17411" name="Rectangle 2"/>
          <p:cNvSpPr>
            <a:spLocks noGrp="1" noChangeArrowheads="1"/>
          </p:cNvSpPr>
          <p:nvPr>
            <p:ph type="title"/>
          </p:nvPr>
        </p:nvSpPr>
        <p:spPr/>
        <p:txBody>
          <a:bodyPr/>
          <a:lstStyle/>
          <a:p>
            <a:r>
              <a:rPr lang="en-US" altLang="en-US" dirty="0" smtClean="0"/>
              <a:t>Other Volume 4 Features</a:t>
            </a:r>
          </a:p>
        </p:txBody>
      </p:sp>
      <p:sp>
        <p:nvSpPr>
          <p:cNvPr id="2" name="Content Placeholder 1"/>
          <p:cNvSpPr>
            <a:spLocks noGrp="1"/>
          </p:cNvSpPr>
          <p:nvPr>
            <p:ph idx="1"/>
          </p:nvPr>
        </p:nvSpPr>
        <p:spPr/>
        <p:txBody>
          <a:bodyPr/>
          <a:lstStyle/>
          <a:p>
            <a:r>
              <a:rPr lang="da-DK" dirty="0" smtClean="0"/>
              <a:t>Interpretations and errata</a:t>
            </a:r>
          </a:p>
          <a:p>
            <a:r>
              <a:rPr lang="da-DK" dirty="0" smtClean="0"/>
              <a:t>Technical reference library</a:t>
            </a:r>
          </a:p>
          <a:p>
            <a:r>
              <a:rPr lang="da-DK" dirty="0" smtClean="0"/>
              <a:t>Applications guides</a:t>
            </a:r>
          </a:p>
          <a:p>
            <a:pPr lvl="1"/>
            <a:r>
              <a:rPr lang="da-DK" dirty="0" smtClean="0"/>
              <a:t>HCM Applications Guidebook</a:t>
            </a:r>
          </a:p>
          <a:p>
            <a:pPr lvl="1"/>
            <a:r>
              <a:rPr lang="da-DK" dirty="0" smtClean="0"/>
              <a:t>Planning &amp; Preliminary</a:t>
            </a:r>
            <a:br>
              <a:rPr lang="da-DK" dirty="0" smtClean="0"/>
            </a:br>
            <a:r>
              <a:rPr lang="da-DK" dirty="0" smtClean="0"/>
              <a:t>Engineering Applications</a:t>
            </a:r>
            <a:br>
              <a:rPr lang="da-DK" dirty="0" smtClean="0"/>
            </a:br>
            <a:r>
              <a:rPr lang="da-DK" dirty="0" smtClean="0"/>
              <a:t>Guide to the HCM</a:t>
            </a:r>
          </a:p>
          <a:p>
            <a:r>
              <a:rPr lang="da-DK" dirty="0" smtClean="0"/>
              <a:t>Discussion forum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188" y="942573"/>
            <a:ext cx="2021726" cy="2451557"/>
          </a:xfrm>
          <a:prstGeom prst="rect">
            <a:avLst/>
          </a:prstGeom>
          <a:ln>
            <a:solidFill>
              <a:schemeClr val="tx1"/>
            </a:solidFill>
          </a:ln>
        </p:spPr>
      </p:pic>
      <p:pic>
        <p:nvPicPr>
          <p:cNvPr id="1026" name="Picture 2" descr="C:\Users\aelias\Desktop\23632-0309375657-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188" y="3559499"/>
            <a:ext cx="2021726" cy="26147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615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13705_ba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6D2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13705_base</Template>
  <TotalTime>6034</TotalTime>
  <Words>5530</Words>
  <Application>Microsoft Office PowerPoint</Application>
  <PresentationFormat>On-screen Show (4:3)</PresentationFormat>
  <Paragraphs>518</Paragraphs>
  <Slides>50</Slides>
  <Notes>50</Notes>
  <HiddenSlides>0</HiddenSlides>
  <MMClips>0</MMClips>
  <ScaleCrop>false</ScaleCrop>
  <HeadingPairs>
    <vt:vector size="4" baseType="variant">
      <vt:variant>
        <vt:lpstr>Theme</vt:lpstr>
      </vt:variant>
      <vt:variant>
        <vt:i4>45</vt:i4>
      </vt:variant>
      <vt:variant>
        <vt:lpstr>Slide Titles</vt:lpstr>
      </vt:variant>
      <vt:variant>
        <vt:i4>50</vt:i4>
      </vt:variant>
    </vt:vector>
  </HeadingPairs>
  <TitlesOfParts>
    <vt:vector size="95" baseType="lpstr">
      <vt:lpstr>13705_base</vt:lpstr>
      <vt:lpstr>1_13705_base</vt:lpstr>
      <vt:lpstr>2_13705_base</vt:lpstr>
      <vt:lpstr>3_13705_base</vt:lpstr>
      <vt:lpstr>4_13705_base</vt:lpstr>
      <vt:lpstr>5_13705_base</vt:lpstr>
      <vt:lpstr>6_13705_base</vt:lpstr>
      <vt:lpstr>7_13705_base</vt:lpstr>
      <vt:lpstr>8_13705_base</vt:lpstr>
      <vt:lpstr>9_13705_base</vt:lpstr>
      <vt:lpstr>10_13705_base</vt:lpstr>
      <vt:lpstr>11_13705_base</vt:lpstr>
      <vt:lpstr>12_13705_base</vt:lpstr>
      <vt:lpstr>13_13705_base</vt:lpstr>
      <vt:lpstr>14_13705_base</vt:lpstr>
      <vt:lpstr>15_13705_base</vt:lpstr>
      <vt:lpstr>16_13705_base</vt:lpstr>
      <vt:lpstr>17_13705_base</vt:lpstr>
      <vt:lpstr>18_13705_base</vt:lpstr>
      <vt:lpstr>19_13705_base</vt:lpstr>
      <vt:lpstr>20_13705_base</vt:lpstr>
      <vt:lpstr>21_13705_base</vt:lpstr>
      <vt:lpstr>22_13705_base</vt:lpstr>
      <vt:lpstr>23_13705_base</vt:lpstr>
      <vt:lpstr>24_13705_base</vt:lpstr>
      <vt:lpstr>25_13705_base</vt:lpstr>
      <vt:lpstr>26_13705_base</vt:lpstr>
      <vt:lpstr>27_13705_base</vt:lpstr>
      <vt:lpstr>28_13705_base</vt:lpstr>
      <vt:lpstr>29_13705_base</vt:lpstr>
      <vt:lpstr>30_13705_base</vt:lpstr>
      <vt:lpstr>31_13705_base</vt:lpstr>
      <vt:lpstr>32_13705_base</vt:lpstr>
      <vt:lpstr>33_13705_base</vt:lpstr>
      <vt:lpstr>34_13705_base</vt:lpstr>
      <vt:lpstr>35_13705_base</vt:lpstr>
      <vt:lpstr>36_13705_base</vt:lpstr>
      <vt:lpstr>37_13705_base</vt:lpstr>
      <vt:lpstr>38_13705_base</vt:lpstr>
      <vt:lpstr>39_13705_base</vt:lpstr>
      <vt:lpstr>40_13705_base</vt:lpstr>
      <vt:lpstr>41_13705_base</vt:lpstr>
      <vt:lpstr>42_13705_base</vt:lpstr>
      <vt:lpstr>43_13705_base</vt:lpstr>
      <vt:lpstr>44_13705_base</vt:lpstr>
      <vt:lpstr>HCM – Sixth Edition </vt:lpstr>
      <vt:lpstr>Presentation Overview</vt:lpstr>
      <vt:lpstr>Post-2010 Emerging Topics Chapters</vt:lpstr>
      <vt:lpstr>New Research Since HCM 2010</vt:lpstr>
      <vt:lpstr>Need for an Updated Title</vt:lpstr>
      <vt:lpstr>HCM Sixth Edition</vt:lpstr>
      <vt:lpstr>Presentation Overview</vt:lpstr>
      <vt:lpstr>HCM Structure</vt:lpstr>
      <vt:lpstr>Other Volume 4 Features</vt:lpstr>
      <vt:lpstr>Presentation Overview</vt:lpstr>
      <vt:lpstr>HCM Presentation Changes</vt:lpstr>
      <vt:lpstr>Presentation Overview</vt:lpstr>
      <vt:lpstr>Freeway Facilities</vt:lpstr>
      <vt:lpstr>Freeway/Multilane Highway Segments</vt:lpstr>
      <vt:lpstr>Freeway Weaving</vt:lpstr>
      <vt:lpstr>Freeway Merges and Diverges</vt:lpstr>
      <vt:lpstr>Two-Lane Highways</vt:lpstr>
      <vt:lpstr>Urban Street Facilities</vt:lpstr>
      <vt:lpstr>Urban Street Reliability and ATDM</vt:lpstr>
      <vt:lpstr>Urban Street Segments</vt:lpstr>
      <vt:lpstr>Urban Street Segments</vt:lpstr>
      <vt:lpstr>Signalized Intersections</vt:lpstr>
      <vt:lpstr>Stop-Controlled Intersections</vt:lpstr>
      <vt:lpstr>Roundabouts</vt:lpstr>
      <vt:lpstr>Ramp Terminals and Alternative Intersections</vt:lpstr>
      <vt:lpstr>Ramp Terminal Forms Addressed</vt:lpstr>
      <vt:lpstr>Intersection Forms Addressed</vt:lpstr>
      <vt:lpstr>Ramp Terminals and Alternative Intersections</vt:lpstr>
      <vt:lpstr>Off-Street Pedestrian and Bicycle Facilities</vt:lpstr>
      <vt:lpstr>Questions?</vt:lpstr>
      <vt:lpstr>Introduction to the Planning &amp; Preliminary Engineering Applications Guide to the HCM </vt:lpstr>
      <vt:lpstr>“Planning” in an HCM Context</vt:lpstr>
      <vt:lpstr>Presentation Overview</vt:lpstr>
      <vt:lpstr>Potential Use of the HCM in Planning</vt:lpstr>
      <vt:lpstr>Users’ Desired HCM Improvements for Planning</vt:lpstr>
      <vt:lpstr>Scope of the HCM</vt:lpstr>
      <vt:lpstr>HCM Applications Guidebook</vt:lpstr>
      <vt:lpstr>Objectives for a Planning Guide </vt:lpstr>
      <vt:lpstr>Presentation Overview</vt:lpstr>
      <vt:lpstr>Levels of Planning Analysis</vt:lpstr>
      <vt:lpstr>Focus of the Guide</vt:lpstr>
      <vt:lpstr>Guide’s Relationship to the Planning Process</vt:lpstr>
      <vt:lpstr>Presentation Overview</vt:lpstr>
      <vt:lpstr>Guide Outline</vt:lpstr>
      <vt:lpstr>Part 1: Overview</vt:lpstr>
      <vt:lpstr>Part 2: Medium Level Analyses</vt:lpstr>
      <vt:lpstr>Typical Part 2 Section Outline</vt:lpstr>
      <vt:lpstr>Part 3: High Level Analyses</vt:lpstr>
      <vt:lpstr>Part 4: Case Studies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HCM2000</dc:title>
  <dc:creator>Jackie Olsommer</dc:creator>
  <cp:lastModifiedBy>Aaron Elias</cp:lastModifiedBy>
  <cp:revision>261</cp:revision>
  <cp:lastPrinted>2014-06-10T16:05:44Z</cp:lastPrinted>
  <dcterms:created xsi:type="dcterms:W3CDTF">2013-10-17T14:09:15Z</dcterms:created>
  <dcterms:modified xsi:type="dcterms:W3CDTF">2016-10-19T17:55:36Z</dcterms:modified>
</cp:coreProperties>
</file>