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346" r:id="rId2"/>
    <p:sldId id="676" r:id="rId3"/>
    <p:sldId id="737" r:id="rId4"/>
    <p:sldId id="726" r:id="rId5"/>
    <p:sldId id="680" r:id="rId6"/>
    <p:sldId id="744" r:id="rId7"/>
    <p:sldId id="765" r:id="rId8"/>
    <p:sldId id="679" r:id="rId9"/>
    <p:sldId id="775" r:id="rId10"/>
    <p:sldId id="730" r:id="rId11"/>
    <p:sldId id="705" r:id="rId12"/>
    <p:sldId id="706" r:id="rId13"/>
    <p:sldId id="708" r:id="rId14"/>
    <p:sldId id="709" r:id="rId15"/>
    <p:sldId id="712" r:id="rId16"/>
    <p:sldId id="714" r:id="rId17"/>
    <p:sldId id="753" r:id="rId18"/>
    <p:sldId id="754" r:id="rId19"/>
    <p:sldId id="755" r:id="rId20"/>
    <p:sldId id="756" r:id="rId21"/>
    <p:sldId id="731" r:id="rId22"/>
    <p:sldId id="727" r:id="rId23"/>
    <p:sldId id="728" r:id="rId24"/>
    <p:sldId id="732" r:id="rId25"/>
    <p:sldId id="729" r:id="rId26"/>
    <p:sldId id="736" r:id="rId27"/>
    <p:sldId id="739" r:id="rId28"/>
    <p:sldId id="757" r:id="rId29"/>
    <p:sldId id="697" r:id="rId30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un Zhou" initials="KZ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420" autoAdjust="0"/>
    <p:restoredTop sz="93201" autoAdjust="0"/>
  </p:normalViewPr>
  <p:slideViewPr>
    <p:cSldViewPr>
      <p:cViewPr varScale="1">
        <p:scale>
          <a:sx n="113" d="100"/>
          <a:sy n="113" d="100"/>
        </p:scale>
        <p:origin x="75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commentAuthors" Target="commentAuthors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Relationship Id="rId38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74C1D07-0FE7-478E-BFCA-652B3B178644}" type="datetimeFigureOut">
              <a:rPr lang="en-US"/>
              <a:pPr>
                <a:defRPr/>
              </a:pPr>
              <a:t>1/16/18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C2670F9-5648-4653-8413-C8F8CF93FD0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9057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7838BA9-7350-41F4-997C-2A880E750BD3}" type="datetimeFigureOut">
              <a:rPr lang="en-US"/>
              <a:pPr>
                <a:defRPr/>
              </a:pPr>
              <a:t>1/16/18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3477589D-94D6-4988-9A97-823C73A0550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1700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AADT -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Annual average daily traffic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RTCM -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Radio Technical Commission For Maritime Services or RTCM Corrections Message, using RTCM standard 10403.1 &amp; 10402.3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7589D-94D6-4988-9A97-823C73A0550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626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AADT -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Annual average daily traffic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RTCM -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Radio Technical Commission For Maritime Services or RTCM Corrections Message, using RTCM standard 10403.1 &amp; 10402.3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7589D-94D6-4988-9A97-823C73A0550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298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animation to see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7589D-94D6-4988-9A97-823C73A0550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85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 lIns="89730" tIns="44865" rIns="89730" bIns="44865"/>
          <a:lstStyle/>
          <a:p>
            <a:fld id="{A1A6639C-C97F-2C4C-ACB7-FFBBD3DCCB31}" type="slidenum">
              <a:rPr lang="en-US"/>
              <a:pPr/>
              <a:t>8</a:t>
            </a:fld>
            <a:endParaRPr lang="en-US"/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815" y="4415790"/>
            <a:ext cx="5028370" cy="4183380"/>
          </a:xfrm>
        </p:spPr>
        <p:txBody>
          <a:bodyPr lIns="89730" tIns="44865" rIns="89730" bIns="44865"/>
          <a:lstStyle/>
          <a:p>
            <a:r>
              <a:rPr lang="en-US"/>
              <a:t>View of the completed installation looking southbound up El Camino Real.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SCMS - </a:t>
            </a:r>
            <a:r>
              <a:rPr lang="en-US" sz="1200" dirty="0"/>
              <a:t>Security Credential Management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7589D-94D6-4988-9A97-823C73A0550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2016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OSADP – Open Source Application Development Portal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7589D-94D6-4988-9A97-823C73A0550D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297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BSM includes vehicle length and width</a:t>
            </a:r>
          </a:p>
          <a:p>
            <a:r>
              <a:rPr lang="en-US" dirty="0"/>
              <a:t>SRM includes vehicle type and basic role (police, fire, ambulance, transit, DOT, etc.)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7589D-94D6-4988-9A97-823C73A0550D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8871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7589D-94D6-4988-9A97-823C73A0550D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626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6C91D-4B68-492B-B4AB-D021DC3E3E68}" type="datetimeFigureOut">
              <a:rPr lang="en-US" smtClean="0"/>
              <a:pPr>
                <a:defRPr/>
              </a:pPr>
              <a:t>1/16/18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D18492-FA1F-46F9-B601-FA3F893D723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800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6F719-E878-495C-B2E2-4A8C0D6533B2}" type="datetimeFigureOut">
              <a:rPr lang="en-US" smtClean="0"/>
              <a:pPr>
                <a:defRPr/>
              </a:pPr>
              <a:t>1/16/18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222040-1146-4A29-AD52-91B0D23D5F9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810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05975-9561-4EEA-A702-6E9CBDC941EE}" type="datetimeFigureOut">
              <a:rPr lang="en-US" smtClean="0"/>
              <a:pPr>
                <a:defRPr/>
              </a:pPr>
              <a:t>1/16/18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F88097-3A87-4F1A-A1E8-C6A0A982991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776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BA7C5-FB4E-4524-8E75-1D8D16A56FA6}" type="datetimeFigureOut">
              <a:rPr lang="en-US" smtClean="0"/>
              <a:pPr>
                <a:defRPr/>
              </a:pPr>
              <a:t>1/16/18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6BB839-1B39-443D-89A2-A7E81F2406C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661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61799-424A-4057-AB6F-90E16CF4B9D4}" type="datetimeFigureOut">
              <a:rPr lang="en-US" smtClean="0"/>
              <a:pPr>
                <a:defRPr/>
              </a:pPr>
              <a:t>1/16/18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C61269-4EB2-4FAB-87B2-E8F016ECC95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711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DA1CE-C334-49A6-B227-74D2566D11BE}" type="datetimeFigureOut">
              <a:rPr lang="en-US" smtClean="0"/>
              <a:pPr>
                <a:defRPr/>
              </a:pPr>
              <a:t>1/16/18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147C61-25E0-47FC-8689-6DFAB53950E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035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F3324-D1E1-4D89-837B-BEE9DB449114}" type="datetimeFigureOut">
              <a:rPr lang="en-US" smtClean="0"/>
              <a:pPr>
                <a:defRPr/>
              </a:pPr>
              <a:t>1/16/18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BD7924-353A-4777-8415-15EC5AA0B93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000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C75B4-9E26-4B18-BD01-B00955FABB0B}" type="datetimeFigureOut">
              <a:rPr lang="en-US" smtClean="0"/>
              <a:pPr>
                <a:defRPr/>
              </a:pPr>
              <a:t>1/16/18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E1D510-24F2-4296-B836-B9800D1980C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252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6367D-7F61-457A-AA4B-3DE44C26C6FC}" type="datetimeFigureOut">
              <a:rPr lang="en-US" smtClean="0"/>
              <a:pPr>
                <a:defRPr/>
              </a:pPr>
              <a:t>1/16/18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15287D-A52A-4176-A5C5-47BB47B762A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376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2E64F-0CEA-4590-A390-51FDC2055A38}" type="datetimeFigureOut">
              <a:rPr lang="en-US" smtClean="0"/>
              <a:pPr>
                <a:defRPr/>
              </a:pPr>
              <a:t>1/16/18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41A640-86AF-4AE6-AD24-7A01191A9ED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663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F2B77-4158-4323-B04C-374680E4C693}" type="datetimeFigureOut">
              <a:rPr lang="en-US" smtClean="0"/>
              <a:pPr>
                <a:defRPr/>
              </a:pPr>
              <a:t>1/16/18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5B180A-0C1F-47FC-8852-53D2294B68D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472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B204B8-6192-4D25-8DF8-8B1B5213B06A}" type="datetimeFigureOut">
              <a:rPr lang="en-US" smtClean="0"/>
              <a:pPr>
                <a:defRPr/>
              </a:pPr>
              <a:t>1/16/18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9263744-8AFB-4D7B-814B-8BCF75F8F712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031" name="Line 17"/>
          <p:cNvSpPr>
            <a:spLocks noChangeShapeType="1"/>
          </p:cNvSpPr>
          <p:nvPr userDrawn="1"/>
        </p:nvSpPr>
        <p:spPr bwMode="auto">
          <a:xfrm>
            <a:off x="558800" y="1441450"/>
            <a:ext cx="7951788" cy="0"/>
          </a:xfrm>
          <a:prstGeom prst="line">
            <a:avLst/>
          </a:prstGeom>
          <a:noFill/>
          <a:ln w="50800">
            <a:solidFill>
              <a:srgbClr val="EF91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032" name="Picture 19"/>
          <p:cNvPicPr>
            <a:picLocks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2400" y="5943600"/>
            <a:ext cx="1166813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T_logo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295275" y="6019800"/>
            <a:ext cx="944128" cy="72237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aconnectedvehicletestbed.org/index.php/datasample.php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aconnectedvehicletestbed.org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ransportationops.org/spatchallenge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rtcm.org/differential-global-navigation-satellite--dgnss--standards.html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seismo.berkeley.edu/station_book/jrsc.html" TargetMode="External"/><Relationship Id="rId3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caconnectedvehicletestbed.org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533400" y="1447800"/>
            <a:ext cx="8077200" cy="1676400"/>
          </a:xfrm>
        </p:spPr>
        <p:txBody>
          <a:bodyPr/>
          <a:lstStyle/>
          <a:p>
            <a:pPr eaLnBrk="1" hangingPunct="1"/>
            <a:r>
              <a:rPr lang="en-US" altLang="en-US" sz="3600" b="1" dirty="0" smtClean="0"/>
              <a:t>California Connected </a:t>
            </a:r>
            <a:r>
              <a:rPr lang="en-US" altLang="en-US" sz="3600" b="1" dirty="0" smtClean="0"/>
              <a:t>Vehicle </a:t>
            </a:r>
            <a:r>
              <a:rPr lang="en-US" altLang="en-US" sz="3600" b="1" dirty="0" smtClean="0"/>
              <a:t>Test Bed</a:t>
            </a:r>
            <a:endParaRPr lang="en-US" altLang="en-US" sz="3600" b="1" dirty="0">
              <a:solidFill>
                <a:schemeClr val="tx2"/>
              </a:solidFill>
            </a:endParaRP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990600" y="3607108"/>
            <a:ext cx="7239000" cy="248889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Caltrans DRISI</a:t>
            </a:r>
            <a:endParaRPr lang="en-US" sz="2800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California </a:t>
            </a:r>
            <a:r>
              <a:rPr lang="en-US" sz="2800" dirty="0" smtClean="0">
                <a:solidFill>
                  <a:schemeClr val="tx1"/>
                </a:solidFill>
              </a:rPr>
              <a:t>PATH (UC Berkeley)</a:t>
            </a:r>
            <a:endParaRPr lang="en-US" sz="2800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b="1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January</a:t>
            </a:r>
            <a:r>
              <a:rPr lang="en-US" sz="2800" dirty="0" smtClean="0">
                <a:solidFill>
                  <a:schemeClr val="tx1"/>
                </a:solidFill>
              </a:rPr>
              <a:t> 17, 2018</a:t>
            </a:r>
            <a:endParaRPr lang="en-US" sz="2800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b="1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dirty="0"/>
              <a:t>DSRC Messages, Frequency, PSID, and Communication Channel at Palo Alto Test Bed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07093"/>
            <a:ext cx="8229600" cy="568367"/>
          </a:xfrm>
        </p:spPr>
        <p:txBody>
          <a:bodyPr>
            <a:noAutofit/>
          </a:bodyPr>
          <a:lstStyle/>
          <a:p>
            <a:r>
              <a:rPr lang="en-US" sz="1500" dirty="0"/>
              <a:t>Data samples of over-the-air DSRC messages are available at  </a:t>
            </a:r>
            <a:r>
              <a:rPr lang="en-US" sz="1500" dirty="0">
                <a:hlinkClick r:id="rId2"/>
              </a:rPr>
              <a:t>http://caconnectedvehicletestbed.org/index.php/datasample.php</a:t>
            </a:r>
            <a:endParaRPr lang="en-US" sz="15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="" xmlns:a16="http://schemas.microsoft.com/office/drawing/2014/main" id="{0D90C5FB-A681-4748-96AD-907C62D8D5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695171"/>
              </p:ext>
            </p:extLst>
          </p:nvPr>
        </p:nvGraphicFramePr>
        <p:xfrm>
          <a:off x="457201" y="1600200"/>
          <a:ext cx="8229598" cy="34290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5489">
                  <a:extLst>
                    <a:ext uri="{9D8B030D-6E8A-4147-A177-3AD203B41FA5}">
                      <a16:colId xmlns="" xmlns:a16="http://schemas.microsoft.com/office/drawing/2014/main" val="3338530999"/>
                    </a:ext>
                  </a:extLst>
                </a:gridCol>
                <a:gridCol w="1182768">
                  <a:extLst>
                    <a:ext uri="{9D8B030D-6E8A-4147-A177-3AD203B41FA5}">
                      <a16:colId xmlns="" xmlns:a16="http://schemas.microsoft.com/office/drawing/2014/main" val="2867488974"/>
                    </a:ext>
                  </a:extLst>
                </a:gridCol>
                <a:gridCol w="542122">
                  <a:extLst>
                    <a:ext uri="{9D8B030D-6E8A-4147-A177-3AD203B41FA5}">
                      <a16:colId xmlns="" xmlns:a16="http://schemas.microsoft.com/office/drawing/2014/main" val="3942095853"/>
                    </a:ext>
                  </a:extLst>
                </a:gridCol>
                <a:gridCol w="1412280">
                  <a:extLst>
                    <a:ext uri="{9D8B030D-6E8A-4147-A177-3AD203B41FA5}">
                      <a16:colId xmlns="" xmlns:a16="http://schemas.microsoft.com/office/drawing/2014/main" val="2382656591"/>
                    </a:ext>
                  </a:extLst>
                </a:gridCol>
                <a:gridCol w="507810">
                  <a:extLst>
                    <a:ext uri="{9D8B030D-6E8A-4147-A177-3AD203B41FA5}">
                      <a16:colId xmlns="" xmlns:a16="http://schemas.microsoft.com/office/drawing/2014/main" val="1423247438"/>
                    </a:ext>
                  </a:extLst>
                </a:gridCol>
                <a:gridCol w="778185">
                  <a:extLst>
                    <a:ext uri="{9D8B030D-6E8A-4147-A177-3AD203B41FA5}">
                      <a16:colId xmlns="" xmlns:a16="http://schemas.microsoft.com/office/drawing/2014/main" val="189002571"/>
                    </a:ext>
                  </a:extLst>
                </a:gridCol>
                <a:gridCol w="830472">
                  <a:extLst>
                    <a:ext uri="{9D8B030D-6E8A-4147-A177-3AD203B41FA5}">
                      <a16:colId xmlns="" xmlns:a16="http://schemas.microsoft.com/office/drawing/2014/main" val="1007866378"/>
                    </a:ext>
                  </a:extLst>
                </a:gridCol>
                <a:gridCol w="830472">
                  <a:extLst>
                    <a:ext uri="{9D8B030D-6E8A-4147-A177-3AD203B41FA5}">
                      <a16:colId xmlns="" xmlns:a16="http://schemas.microsoft.com/office/drawing/2014/main" val="6000735"/>
                    </a:ext>
                  </a:extLst>
                </a:gridCol>
              </a:tblGrid>
              <a:tr h="76474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Message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Abbreviation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From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Frequency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To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Channel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PSID (Hex)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DSRC Message ID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="" xmlns:a16="http://schemas.microsoft.com/office/drawing/2014/main" val="396749583"/>
                  </a:ext>
                </a:extLst>
              </a:tr>
              <a:tr h="534497">
                <a:tc>
                  <a:txBody>
                    <a:bodyPr/>
                    <a:lstStyle/>
                    <a:p>
                      <a:r>
                        <a:rPr lang="en-US" sz="1400" dirty="0"/>
                        <a:t>Basic Safety Message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BSM</a:t>
                      </a:r>
                    </a:p>
                  </a:txBody>
                  <a:tcPr marL="68580" marR="68580" marT="34290" marB="3429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OBU</a:t>
                      </a:r>
                    </a:p>
                  </a:txBody>
                  <a:tcPr marL="68580" marR="68580" marT="34290" marB="34290" anchor="ctr"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 Hz</a:t>
                      </a:r>
                    </a:p>
                  </a:txBody>
                  <a:tcPr marL="68580" marR="68580" marT="34290" marB="3429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RSU</a:t>
                      </a:r>
                    </a:p>
                  </a:txBody>
                  <a:tcPr marL="68580" marR="68580" marT="34290" marB="34290" anchor="ctr"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172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0p20 (0x20)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="" xmlns:a16="http://schemas.microsoft.com/office/drawing/2014/main" val="1536530297"/>
                  </a:ext>
                </a:extLst>
              </a:tr>
              <a:tr h="304252">
                <a:tc>
                  <a:txBody>
                    <a:bodyPr/>
                    <a:lstStyle/>
                    <a:p>
                      <a:r>
                        <a:rPr lang="en-US" sz="1400" dirty="0"/>
                        <a:t>Signal Request Message</a:t>
                      </a:r>
                    </a:p>
                  </a:txBody>
                  <a:tcPr marL="68580" marR="68580" marT="34290" marB="34290"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SRM</a:t>
                      </a:r>
                    </a:p>
                  </a:txBody>
                  <a:tcPr marL="68580" marR="68580" marT="34290" marB="34290" anchor="ctr"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Asynchronous</a:t>
                      </a:r>
                    </a:p>
                  </a:txBody>
                  <a:tcPr marL="68580" marR="68580" marT="34290" marB="34290" anchor="ctr"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0p80-02 (0x82)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29</a:t>
                      </a:r>
                    </a:p>
                  </a:txBody>
                  <a:tcPr marL="68580" marR="68580" marT="34290" marB="34290" anchor="ctr"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10104904"/>
                  </a:ext>
                </a:extLst>
              </a:tr>
              <a:tr h="304252">
                <a:tc>
                  <a:txBody>
                    <a:bodyPr/>
                    <a:lstStyle/>
                    <a:p>
                      <a:r>
                        <a:rPr lang="en-US" sz="1400" dirty="0"/>
                        <a:t>MAP/GID</a:t>
                      </a:r>
                    </a:p>
                  </a:txBody>
                  <a:tcPr marL="68580" marR="68580" marT="34290" marB="34290"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MAP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RSU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 Hz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OBU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18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3957128395"/>
                  </a:ext>
                </a:extLst>
              </a:tr>
              <a:tr h="304252">
                <a:tc>
                  <a:txBody>
                    <a:bodyPr/>
                    <a:lstStyle/>
                    <a:p>
                      <a:r>
                        <a:rPr lang="en-US" sz="1400" dirty="0"/>
                        <a:t>Signal Phase and Timing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SPaT</a:t>
                      </a:r>
                    </a:p>
                  </a:txBody>
                  <a:tcPr marL="68580" marR="68580" marT="34290" marB="3429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 Hz</a:t>
                      </a:r>
                    </a:p>
                  </a:txBody>
                  <a:tcPr marL="68580" marR="68580" marT="34290" marB="3429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19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="" xmlns:a16="http://schemas.microsoft.com/office/drawing/2014/main" val="290050185"/>
                  </a:ext>
                </a:extLst>
              </a:tr>
              <a:tr h="304252">
                <a:tc>
                  <a:txBody>
                    <a:bodyPr/>
                    <a:lstStyle/>
                    <a:p>
                      <a:r>
                        <a:rPr lang="en-US" sz="1400" dirty="0"/>
                        <a:t>Signal Status Message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SSM</a:t>
                      </a:r>
                    </a:p>
                  </a:txBody>
                  <a:tcPr marL="68580" marR="68580" marT="34290" marB="3429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 Hz</a:t>
                      </a:r>
                    </a:p>
                  </a:txBody>
                  <a:tcPr marL="68580" marR="68580" marT="34290" marB="3429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="" xmlns:a16="http://schemas.microsoft.com/office/drawing/2014/main" val="276943279"/>
                  </a:ext>
                </a:extLst>
              </a:tr>
              <a:tr h="304252">
                <a:tc rowSpan="3"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RTCM Corrections Message</a:t>
                      </a:r>
                    </a:p>
                  </a:txBody>
                  <a:tcPr marL="68580" marR="68580" marT="34290" marB="34290"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RTCM</a:t>
                      </a:r>
                    </a:p>
                  </a:txBody>
                  <a:tcPr marL="68580" marR="68580" marT="34290" marB="3429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Type 1004 – 5 Hz </a:t>
                      </a:r>
                    </a:p>
                  </a:txBody>
                  <a:tcPr marL="68580" marR="68580" marT="34290" marB="34290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182</a:t>
                      </a:r>
                    </a:p>
                  </a:txBody>
                  <a:tcPr marL="68580" marR="68580" marT="34290" marB="34290"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0p80-01 (0x81)</a:t>
                      </a:r>
                    </a:p>
                  </a:txBody>
                  <a:tcPr marL="68580" marR="68580" marT="34290" marB="34290"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28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="" xmlns:a16="http://schemas.microsoft.com/office/drawing/2014/main" val="4268553902"/>
                  </a:ext>
                </a:extLst>
              </a:tr>
              <a:tr h="30425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Type 1006 – 2 Hz</a:t>
                      </a:r>
                    </a:p>
                  </a:txBody>
                  <a:tcPr marL="68580" marR="68580" marT="34290" marB="34290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97489994"/>
                  </a:ext>
                </a:extLst>
              </a:tr>
              <a:tr h="30425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Type 1008 – 2 Hz</a:t>
                      </a:r>
                    </a:p>
                  </a:txBody>
                  <a:tcPr marL="68580" marR="68580" marT="34290" marB="34290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915858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7189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F78608B-6401-49E5-BCF6-4890749DD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California CV Test Bed </a:t>
            </a:r>
            <a:br>
              <a:rPr lang="en-US" sz="4000" dirty="0"/>
            </a:br>
            <a:r>
              <a:rPr lang="en-US" sz="4000" dirty="0"/>
              <a:t>Current Status and Plan </a:t>
            </a:r>
            <a:r>
              <a:rPr lang="en-US" sz="4000"/>
              <a:t>for </a:t>
            </a:r>
            <a:r>
              <a:rPr lang="en-US" sz="4000" smtClean="0"/>
              <a:t>Early 2018</a:t>
            </a:r>
            <a:endParaRPr lang="en-US" sz="40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E75B1FAE-DBEA-407B-A5A4-806D3D8EE6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6030288"/>
              </p:ext>
            </p:extLst>
          </p:nvPr>
        </p:nvGraphicFramePr>
        <p:xfrm>
          <a:off x="457200" y="1447800"/>
          <a:ext cx="8381999" cy="4688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0722">
                  <a:extLst>
                    <a:ext uri="{9D8B030D-6E8A-4147-A177-3AD203B41FA5}">
                      <a16:colId xmlns="" xmlns:a16="http://schemas.microsoft.com/office/drawing/2014/main" val="3037990948"/>
                    </a:ext>
                  </a:extLst>
                </a:gridCol>
                <a:gridCol w="3026833">
                  <a:extLst>
                    <a:ext uri="{9D8B030D-6E8A-4147-A177-3AD203B41FA5}">
                      <a16:colId xmlns="" xmlns:a16="http://schemas.microsoft.com/office/drawing/2014/main" val="8487101"/>
                    </a:ext>
                  </a:extLst>
                </a:gridCol>
                <a:gridCol w="3104444">
                  <a:extLst>
                    <a:ext uri="{9D8B030D-6E8A-4147-A177-3AD203B41FA5}">
                      <a16:colId xmlns="" xmlns:a16="http://schemas.microsoft.com/office/drawing/2014/main" val="3550770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Current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Plan for </a:t>
                      </a:r>
                      <a:r>
                        <a:rPr lang="en-US" dirty="0" smtClean="0"/>
                        <a:t>early 2018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1990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# of Intersections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26138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Roadside Unit (RSU)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Version 3.1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Version 4.1 with security chip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150642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Linux computer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Ubuntu 16.04.2 (latest)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Linux kernel 4.10.0 (latest)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401696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Backhaul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Router </a:t>
                      </a:r>
                      <a:r>
                        <a:rPr lang="en-US" dirty="0" smtClean="0"/>
                        <a:t>using</a:t>
                      </a:r>
                      <a:r>
                        <a:rPr lang="en-US" baseline="0" dirty="0" smtClean="0"/>
                        <a:t> wireless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/>
                        <a:t>3G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Upgrade </a:t>
                      </a:r>
                      <a:r>
                        <a:rPr lang="en-US" dirty="0"/>
                        <a:t>to </a:t>
                      </a:r>
                      <a:r>
                        <a:rPr lang="en-US" dirty="0" smtClean="0"/>
                        <a:t>use </a:t>
                      </a:r>
                      <a:r>
                        <a:rPr lang="en-US" dirty="0"/>
                        <a:t>4G LTE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28665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Broadcast Messages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MAP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SPaT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SSM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RTCM Corrections message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579862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SAE J2735 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Version 2016-03 (latest)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85671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Data feed to </a:t>
                      </a:r>
                      <a:r>
                        <a:rPr lang="en-US" sz="1800" dirty="0"/>
                        <a:t>National CV Data Warehouse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ym typeface="Wingdings" panose="05000000000000000000" pitchFamily="2" charset="2"/>
                        </a:rPr>
                        <a:t>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725324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Integration with </a:t>
                      </a:r>
                      <a:r>
                        <a:rPr lang="en-US" sz="1800" dirty="0"/>
                        <a:t>National SCMS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Work with RSU/OBU vendors and SCMS service provider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627713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588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BD3C8CB-FA01-4974-9F71-1CD34E899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CV </a:t>
            </a:r>
            <a:r>
              <a:rPr lang="en-US" sz="4000" dirty="0" smtClean="0"/>
              <a:t>Test Bed </a:t>
            </a:r>
            <a:r>
              <a:rPr lang="en-US" sz="4000" dirty="0"/>
              <a:t>Support and Maintenance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1693F63-8D6A-484F-BAA4-90EF11574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382000" cy="4495800"/>
          </a:xfrm>
        </p:spPr>
        <p:txBody>
          <a:bodyPr/>
          <a:lstStyle/>
          <a:p>
            <a:r>
              <a:rPr lang="en-US" sz="2500" dirty="0">
                <a:latin typeface="Calibri (Body)"/>
                <a:cs typeface="Arial" panose="020B0604020202020204" pitchFamily="34" charset="0"/>
              </a:rPr>
              <a:t>Provided by PATH through multi-year Caltrans contract</a:t>
            </a:r>
          </a:p>
          <a:p>
            <a:pPr lvl="1"/>
            <a:r>
              <a:rPr lang="en-US" sz="2100" dirty="0">
                <a:latin typeface="Calibri (Body)"/>
                <a:cs typeface="Arial" panose="020B0604020202020204" pitchFamily="34" charset="0"/>
              </a:rPr>
              <a:t>Fix and replace any broken hardware and software</a:t>
            </a:r>
          </a:p>
          <a:p>
            <a:pPr lvl="1"/>
            <a:r>
              <a:rPr lang="en-US" sz="2100" dirty="0">
                <a:latin typeface="Calibri (Body)"/>
                <a:cs typeface="Arial" panose="020B0604020202020204" pitchFamily="34" charset="0"/>
              </a:rPr>
              <a:t>Keep up to date with the latest standards</a:t>
            </a:r>
          </a:p>
          <a:p>
            <a:pPr lvl="1"/>
            <a:r>
              <a:rPr lang="en-US" sz="2100" dirty="0">
                <a:latin typeface="Calibri (Body)"/>
                <a:cs typeface="Arial" panose="020B0604020202020204" pitchFamily="34" charset="0"/>
              </a:rPr>
              <a:t>Provide real-time data to National CV Data </a:t>
            </a:r>
            <a:r>
              <a:rPr lang="en-US" sz="2100" dirty="0" smtClean="0">
                <a:latin typeface="Calibri (Body)"/>
                <a:cs typeface="Arial" panose="020B0604020202020204" pitchFamily="34" charset="0"/>
              </a:rPr>
              <a:t>Warehouse</a:t>
            </a:r>
            <a:endParaRPr lang="en-US" sz="2100" dirty="0">
              <a:latin typeface="Calibri (Body)"/>
              <a:cs typeface="Arial" panose="020B0604020202020204" pitchFamily="34" charset="0"/>
            </a:endParaRPr>
          </a:p>
          <a:p>
            <a:pPr lvl="1"/>
            <a:r>
              <a:rPr lang="en-US" sz="2100" dirty="0" smtClean="0">
                <a:latin typeface="Calibri (Body)"/>
                <a:cs typeface="Arial" panose="020B0604020202020204" pitchFamily="34" charset="0"/>
              </a:rPr>
              <a:t>Develop </a:t>
            </a:r>
            <a:r>
              <a:rPr lang="en-US" sz="2100" dirty="0">
                <a:latin typeface="Calibri (Body)"/>
                <a:cs typeface="Arial" panose="020B0604020202020204" pitchFamily="34" charset="0"/>
              </a:rPr>
              <a:t>web-based Test Bed “Health Monitoring” </a:t>
            </a:r>
            <a:r>
              <a:rPr lang="en-US" sz="2100" dirty="0" smtClean="0">
                <a:latin typeface="Calibri (Body)"/>
                <a:cs typeface="Arial" panose="020B0604020202020204" pitchFamily="34" charset="0"/>
              </a:rPr>
              <a:t>tool:</a:t>
            </a:r>
            <a:endParaRPr lang="en-US" sz="2100" dirty="0">
              <a:latin typeface="Calibri (Body)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sz="2100" dirty="0">
                <a:latin typeface="Calibri (Body)"/>
              </a:rPr>
              <a:t>     </a:t>
            </a:r>
            <a:r>
              <a:rPr lang="en-US" sz="2100" dirty="0">
                <a:latin typeface="Calibri (Body)"/>
                <a:cs typeface="Arial" panose="020B0604020202020204" pitchFamily="34" charset="0"/>
                <a:hlinkClick r:id="rId2"/>
              </a:rPr>
              <a:t>http://caconnectedvehicletestbed.org/</a:t>
            </a:r>
            <a:endParaRPr lang="en-US" sz="2100" dirty="0">
              <a:latin typeface="Calibri (Body)"/>
              <a:cs typeface="Arial" panose="020B0604020202020204" pitchFamily="34" charset="0"/>
            </a:endParaRPr>
          </a:p>
          <a:p>
            <a:pPr marL="976313" lvl="2" indent="-223838"/>
            <a:r>
              <a:rPr lang="en-US" sz="1800" dirty="0" smtClean="0">
                <a:latin typeface="Calibri (Body)"/>
                <a:cs typeface="Arial" panose="020B0604020202020204" pitchFamily="34" charset="0"/>
              </a:rPr>
              <a:t>On-line </a:t>
            </a:r>
            <a:r>
              <a:rPr lang="en-US" sz="1800" dirty="0">
                <a:latin typeface="Calibri (Body)"/>
                <a:cs typeface="Arial" panose="020B0604020202020204" pitchFamily="34" charset="0"/>
              </a:rPr>
              <a:t>“primer” on how to use the Test Bed </a:t>
            </a:r>
            <a:endParaRPr lang="en-US" sz="1800" dirty="0" smtClean="0">
              <a:latin typeface="Calibri (Body)"/>
              <a:cs typeface="Arial" panose="020B0604020202020204" pitchFamily="34" charset="0"/>
            </a:endParaRPr>
          </a:p>
          <a:p>
            <a:pPr marL="976313" lvl="2" indent="-223838"/>
            <a:r>
              <a:rPr lang="en-US" sz="1800" dirty="0" smtClean="0">
                <a:latin typeface="Calibri (Body)"/>
                <a:cs typeface="Arial" panose="020B0604020202020204" pitchFamily="34" charset="0"/>
              </a:rPr>
              <a:t>Description </a:t>
            </a:r>
            <a:r>
              <a:rPr lang="en-US" sz="1800" dirty="0">
                <a:latin typeface="Calibri (Body)"/>
                <a:cs typeface="Arial" panose="020B0604020202020204" pitchFamily="34" charset="0"/>
              </a:rPr>
              <a:t>of available </a:t>
            </a:r>
            <a:r>
              <a:rPr lang="en-US" sz="1800" dirty="0" smtClean="0">
                <a:latin typeface="Calibri (Body)"/>
                <a:cs typeface="Arial" panose="020B0604020202020204" pitchFamily="34" charset="0"/>
              </a:rPr>
              <a:t>services</a:t>
            </a:r>
            <a:endParaRPr lang="en-US" sz="1800" dirty="0">
              <a:latin typeface="Calibri (Body)"/>
              <a:cs typeface="Arial" panose="020B0604020202020204" pitchFamily="34" charset="0"/>
            </a:endParaRPr>
          </a:p>
          <a:p>
            <a:pPr marL="976313" lvl="2" indent="-223838"/>
            <a:r>
              <a:rPr lang="en-US" sz="1800" dirty="0">
                <a:latin typeface="Calibri (Body)"/>
                <a:cs typeface="Arial" panose="020B0604020202020204" pitchFamily="34" charset="0"/>
              </a:rPr>
              <a:t>Frequency of broadcast </a:t>
            </a:r>
            <a:r>
              <a:rPr lang="en-US" sz="1800" dirty="0" smtClean="0">
                <a:latin typeface="Calibri (Body)"/>
                <a:cs typeface="Arial" panose="020B0604020202020204" pitchFamily="34" charset="0"/>
              </a:rPr>
              <a:t>messages (e.g. BSM, </a:t>
            </a:r>
            <a:r>
              <a:rPr lang="en-US" sz="1800" dirty="0" err="1" smtClean="0">
                <a:latin typeface="Calibri (Body)"/>
                <a:cs typeface="Arial" panose="020B0604020202020204" pitchFamily="34" charset="0"/>
              </a:rPr>
              <a:t>SPaT</a:t>
            </a:r>
            <a:r>
              <a:rPr lang="en-US" sz="1800" dirty="0" smtClean="0">
                <a:latin typeface="Calibri (Body)"/>
                <a:cs typeface="Arial" panose="020B0604020202020204" pitchFamily="34" charset="0"/>
              </a:rPr>
              <a:t>, SRM, etc.)</a:t>
            </a:r>
            <a:endParaRPr lang="en-US" sz="1800" dirty="0">
              <a:latin typeface="Calibri (Body)"/>
              <a:cs typeface="Arial" panose="020B0604020202020204" pitchFamily="34" charset="0"/>
            </a:endParaRPr>
          </a:p>
          <a:p>
            <a:pPr marL="976313" lvl="2" indent="-223838"/>
            <a:r>
              <a:rPr lang="en-US" sz="1800" dirty="0" smtClean="0">
                <a:latin typeface="Calibri (Body)"/>
                <a:cs typeface="Arial" panose="020B0604020202020204" pitchFamily="34" charset="0"/>
              </a:rPr>
              <a:t>Tool for </a:t>
            </a:r>
            <a:r>
              <a:rPr lang="en-US" sz="1800" dirty="0">
                <a:latin typeface="Calibri (Body)"/>
                <a:cs typeface="Arial" panose="020B0604020202020204" pitchFamily="34" charset="0"/>
              </a:rPr>
              <a:t>users to report issues on using the test bed, and to request assistance</a:t>
            </a:r>
          </a:p>
        </p:txBody>
      </p:sp>
    </p:spTree>
    <p:extLst>
      <p:ext uri="{BB962C8B-B14F-4D97-AF65-F5344CB8AC3E}">
        <p14:creationId xmlns:p14="http://schemas.microsoft.com/office/powerpoint/2010/main" val="186070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FC86DE8-F2F1-4B98-B53D-84A04FB23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CV </a:t>
            </a:r>
            <a:r>
              <a:rPr lang="en-US" dirty="0" smtClean="0"/>
              <a:t>Deployment Support and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Application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48C8570-9272-43BD-A44F-B28786875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72000"/>
          </a:xfrm>
        </p:spPr>
        <p:txBody>
          <a:bodyPr/>
          <a:lstStyle/>
          <a:p>
            <a:r>
              <a:rPr lang="en-US" sz="2400" dirty="0" smtClean="0">
                <a:latin typeface="Calibri (Body)"/>
                <a:cs typeface="Arial" panose="020B0604020202020204" pitchFamily="34" charset="0"/>
              </a:rPr>
              <a:t>Provided by PATH in partnership with UC Riverside</a:t>
            </a:r>
          </a:p>
          <a:p>
            <a:r>
              <a:rPr lang="en-US" sz="2400" dirty="0" smtClean="0">
                <a:latin typeface="Calibri (Body)"/>
                <a:cs typeface="Arial" panose="020B0604020202020204" pitchFamily="34" charset="0"/>
              </a:rPr>
              <a:t>Test </a:t>
            </a:r>
            <a:r>
              <a:rPr lang="en-US" sz="2400" dirty="0" smtClean="0">
                <a:latin typeface="Calibri (Body)"/>
                <a:cs typeface="Arial" panose="020B0604020202020204" pitchFamily="34" charset="0"/>
              </a:rPr>
              <a:t>B</a:t>
            </a:r>
            <a:r>
              <a:rPr lang="en-US" sz="2400" dirty="0" smtClean="0">
                <a:latin typeface="Calibri (Body)"/>
                <a:cs typeface="Arial" panose="020B0604020202020204" pitchFamily="34" charset="0"/>
              </a:rPr>
              <a:t>ed </a:t>
            </a:r>
            <a:r>
              <a:rPr lang="en-US" sz="2400" dirty="0">
                <a:latin typeface="Calibri (Body)"/>
                <a:cs typeface="Arial" panose="020B0604020202020204" pitchFamily="34" charset="0"/>
              </a:rPr>
              <a:t>expansion and </a:t>
            </a:r>
            <a:r>
              <a:rPr lang="en-US" sz="2400" dirty="0" smtClean="0">
                <a:latin typeface="Calibri (Body)"/>
                <a:cs typeface="Arial" panose="020B0604020202020204" pitchFamily="34" charset="0"/>
              </a:rPr>
              <a:t>enhancement</a:t>
            </a:r>
            <a:endParaRPr lang="en-US" sz="2400" dirty="0">
              <a:latin typeface="Calibri (Body)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Calibri (Body)"/>
                <a:cs typeface="Arial" panose="020B0604020202020204" pitchFamily="34" charset="0"/>
              </a:rPr>
              <a:t>CV </a:t>
            </a:r>
            <a:r>
              <a:rPr lang="en-US" sz="2400" dirty="0">
                <a:latin typeface="Calibri (Body)"/>
                <a:cs typeface="Arial" panose="020B0604020202020204" pitchFamily="34" charset="0"/>
              </a:rPr>
              <a:t>a</a:t>
            </a:r>
            <a:r>
              <a:rPr lang="en-US" sz="2400" dirty="0" smtClean="0">
                <a:latin typeface="Calibri (Body)"/>
                <a:cs typeface="Arial" panose="020B0604020202020204" pitchFamily="34" charset="0"/>
              </a:rPr>
              <a:t>pplication </a:t>
            </a:r>
            <a:r>
              <a:rPr lang="en-US" sz="2400" dirty="0">
                <a:latin typeface="Calibri (Body)"/>
                <a:cs typeface="Arial" panose="020B0604020202020204" pitchFamily="34" charset="0"/>
              </a:rPr>
              <a:t>d</a:t>
            </a:r>
            <a:r>
              <a:rPr lang="en-US" sz="2400" dirty="0" smtClean="0">
                <a:latin typeface="Calibri (Body)"/>
                <a:cs typeface="Arial" panose="020B0604020202020204" pitchFamily="34" charset="0"/>
              </a:rPr>
              <a:t>evelopment </a:t>
            </a:r>
            <a:r>
              <a:rPr lang="en-US" sz="2400" dirty="0">
                <a:latin typeface="Calibri (Body)"/>
                <a:cs typeface="Arial" panose="020B0604020202020204" pitchFamily="34" charset="0"/>
              </a:rPr>
              <a:t>and </a:t>
            </a:r>
            <a:r>
              <a:rPr lang="en-US" sz="2400" dirty="0" smtClean="0">
                <a:latin typeface="Calibri (Body)"/>
                <a:cs typeface="Arial" panose="020B0604020202020204" pitchFamily="34" charset="0"/>
              </a:rPr>
              <a:t>testing</a:t>
            </a:r>
            <a:endParaRPr lang="en-US" sz="2400" dirty="0">
              <a:latin typeface="Calibri (Body)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latin typeface="Calibri (Body)"/>
                <a:cs typeface="Arial" panose="020B0604020202020204" pitchFamily="34" charset="0"/>
              </a:rPr>
              <a:t>Adaptive transit signal priority</a:t>
            </a:r>
          </a:p>
          <a:p>
            <a:pPr lvl="1"/>
            <a:r>
              <a:rPr lang="en-US" sz="2000" dirty="0">
                <a:latin typeface="Calibri (Body)"/>
                <a:cs typeface="Arial" panose="020B0604020202020204" pitchFamily="34" charset="0"/>
              </a:rPr>
              <a:t>Connected Eco-Approach/Departure application for </a:t>
            </a:r>
            <a:r>
              <a:rPr lang="en-US" sz="2000" dirty="0" smtClean="0">
                <a:latin typeface="Calibri (Body)"/>
                <a:cs typeface="Arial" panose="020B0604020202020204" pitchFamily="34" charset="0"/>
              </a:rPr>
              <a:t>transit and heavy vehicles (partnering with UC Riverside)</a:t>
            </a:r>
            <a:endParaRPr lang="en-US" sz="2000" dirty="0">
              <a:latin typeface="Calibri (Body)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latin typeface="Calibri (Body)"/>
              </a:rPr>
              <a:t>Partner with Santa Clara VTA for testing and </a:t>
            </a:r>
            <a:r>
              <a:rPr lang="en-US" sz="2000" dirty="0" smtClean="0">
                <a:latin typeface="Calibri (Body)"/>
              </a:rPr>
              <a:t>evaluation of transit applications</a:t>
            </a:r>
            <a:endParaRPr lang="en-US" sz="2000" dirty="0">
              <a:latin typeface="Calibri (Body)"/>
              <a:cs typeface="Arial" panose="020B0604020202020204" pitchFamily="34" charset="0"/>
            </a:endParaRPr>
          </a:p>
          <a:p>
            <a:r>
              <a:rPr lang="en-US" sz="2400" dirty="0">
                <a:latin typeface="Calibri (Body)"/>
                <a:cs typeface="Arial" panose="020B0604020202020204" pitchFamily="34" charset="0"/>
              </a:rPr>
              <a:t>Technical assistance to </a:t>
            </a:r>
            <a:r>
              <a:rPr lang="en-US" sz="2400" dirty="0" smtClean="0">
                <a:latin typeface="Calibri (Body)"/>
                <a:cs typeface="Arial" panose="020B0604020202020204" pitchFamily="34" charset="0"/>
              </a:rPr>
              <a:t>Caltrans on CV deployment</a:t>
            </a:r>
          </a:p>
          <a:p>
            <a:pPr lvl="1"/>
            <a:r>
              <a:rPr lang="en-US" sz="2000" dirty="0" smtClean="0">
                <a:latin typeface="Calibri (Body)"/>
                <a:cs typeface="Arial" panose="020B0604020202020204" pitchFamily="34" charset="0"/>
              </a:rPr>
              <a:t>Demonstrations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64149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AE6291-B755-4D06-AB59-0F177EBF6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Multi-Modal Intelligent Traffic Signal System (MMITSS)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3140225-7A3E-4AB0-BCF3-CBECFD4CE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20986" cy="4525963"/>
          </a:xfrm>
        </p:spPr>
        <p:txBody>
          <a:bodyPr/>
          <a:lstStyle/>
          <a:p>
            <a:r>
              <a:rPr lang="en-US" altLang="en-US" sz="2400" dirty="0">
                <a:latin typeface="Calibri (Body)"/>
                <a:cs typeface="Arial" panose="020B0604020202020204" pitchFamily="34" charset="0"/>
              </a:rPr>
              <a:t>Funded through the Connected Vehicle PFS, led by VDOT</a:t>
            </a:r>
          </a:p>
          <a:p>
            <a:r>
              <a:rPr lang="en-US" altLang="en-US" sz="2400" dirty="0">
                <a:latin typeface="Calibri (Body)"/>
                <a:cs typeface="Arial" panose="020B0604020202020204" pitchFamily="34" charset="0"/>
              </a:rPr>
              <a:t>Additional funding from USDOT Dynamic Mobility Applications (DMA) program</a:t>
            </a:r>
          </a:p>
          <a:p>
            <a:r>
              <a:rPr lang="en-US" altLang="en-US" sz="2400" dirty="0">
                <a:latin typeface="Calibri (Body)"/>
                <a:cs typeface="Arial" panose="020B0604020202020204" pitchFamily="34" charset="0"/>
              </a:rPr>
              <a:t>University of Arizona and California PATH Program</a:t>
            </a:r>
          </a:p>
          <a:p>
            <a:r>
              <a:rPr lang="en-US" sz="2400" dirty="0">
                <a:latin typeface="Calibri (Body)"/>
              </a:rPr>
              <a:t>MMITSS applications bundle</a:t>
            </a:r>
          </a:p>
          <a:p>
            <a:pPr lvl="1"/>
            <a:r>
              <a:rPr lang="en-US" sz="2100" dirty="0"/>
              <a:t>I-SIG: Intelligent Traffic Signal System</a:t>
            </a:r>
          </a:p>
          <a:p>
            <a:pPr lvl="1"/>
            <a:r>
              <a:rPr lang="en-US" sz="2100" dirty="0"/>
              <a:t>TSP: Transit Signal </a:t>
            </a:r>
            <a:r>
              <a:rPr lang="en-US" sz="2100" dirty="0" smtClean="0"/>
              <a:t>Priority</a:t>
            </a:r>
            <a:endParaRPr lang="en-US" sz="2100" dirty="0"/>
          </a:p>
          <a:p>
            <a:pPr lvl="1"/>
            <a:r>
              <a:rPr lang="en-US" sz="2100" dirty="0"/>
              <a:t>FSP: Freight Signal Priority</a:t>
            </a:r>
          </a:p>
          <a:p>
            <a:pPr lvl="1"/>
            <a:r>
              <a:rPr lang="en-US" sz="2100" dirty="0"/>
              <a:t>EVP: Emergency Vehicle Signal Preemption (AZ)</a:t>
            </a:r>
          </a:p>
          <a:p>
            <a:pPr lvl="1"/>
            <a:r>
              <a:rPr lang="en-US" sz="2100" dirty="0"/>
              <a:t>PED-SIG: Pedestrian </a:t>
            </a:r>
            <a:r>
              <a:rPr lang="en-US" sz="2100" dirty="0" smtClean="0"/>
              <a:t>Mobility</a:t>
            </a:r>
          </a:p>
          <a:p>
            <a:pPr marL="457200" lvl="1" indent="0">
              <a:buNone/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9141041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MMITSS </a:t>
            </a:r>
            <a:r>
              <a:rPr lang="en-US" dirty="0" smtClean="0"/>
              <a:t>Status</a:t>
            </a:r>
            <a:endParaRPr lang="en-US" altLang="en-US" dirty="0"/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90243"/>
            <a:ext cx="8686800" cy="48006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2400" dirty="0">
                <a:latin typeface="Calibri (Body)"/>
                <a:cs typeface="Arial" panose="020B0604020202020204" pitchFamily="34" charset="0"/>
              </a:rPr>
              <a:t>Phase I: 2012 – 2013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err="1" smtClean="0">
                <a:latin typeface="Calibri (Body)"/>
                <a:cs typeface="Arial" panose="020B0604020202020204" pitchFamily="34" charset="0"/>
              </a:rPr>
              <a:t>ConOps</a:t>
            </a:r>
            <a:r>
              <a:rPr lang="en-US" altLang="en-US" sz="2000" dirty="0" smtClean="0">
                <a:latin typeface="Calibri (Body)"/>
                <a:cs typeface="Arial" panose="020B0604020202020204" pitchFamily="34" charset="0"/>
              </a:rPr>
              <a:t>, </a:t>
            </a:r>
            <a:r>
              <a:rPr lang="en-US" altLang="en-US" sz="2000" dirty="0">
                <a:latin typeface="Calibri (Body)"/>
                <a:cs typeface="Arial" panose="020B0604020202020204" pitchFamily="34" charset="0"/>
              </a:rPr>
              <a:t>System Requirements, Preliminary Design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latin typeface="Calibri (Body)"/>
                <a:cs typeface="Arial" panose="020B0604020202020204" pitchFamily="34" charset="0"/>
              </a:rPr>
              <a:t>Phase II: 2013 – 2016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latin typeface="Calibri (Body)"/>
                <a:cs typeface="Arial" panose="020B0604020202020204" pitchFamily="34" charset="0"/>
              </a:rPr>
              <a:t>Two MMITSS prototypes built</a:t>
            </a:r>
          </a:p>
          <a:p>
            <a:pPr lvl="2">
              <a:lnSpc>
                <a:spcPct val="90000"/>
              </a:lnSpc>
            </a:pPr>
            <a:r>
              <a:rPr lang="en-US" altLang="en-US" sz="1800" dirty="0">
                <a:latin typeface="Calibri (Body)"/>
                <a:cs typeface="Arial" panose="020B0604020202020204" pitchFamily="34" charset="0"/>
              </a:rPr>
              <a:t>MMITSS-AZ: adaptive traffic signal and priority control, NTCIP-based</a:t>
            </a:r>
          </a:p>
          <a:p>
            <a:pPr lvl="2">
              <a:lnSpc>
                <a:spcPct val="90000"/>
              </a:lnSpc>
            </a:pPr>
            <a:r>
              <a:rPr lang="en-US" altLang="en-US" sz="1800" dirty="0">
                <a:latin typeface="Calibri (Body)"/>
                <a:cs typeface="Arial" panose="020B0604020202020204" pitchFamily="34" charset="0"/>
              </a:rPr>
              <a:t>MMITSS-CA: semi-actuated coordinated signal and priority control, uses Caltrans protocol (AB3418)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smtClean="0">
                <a:latin typeface="Calibri (Body)"/>
                <a:cs typeface="Arial" panose="020B0604020202020204" pitchFamily="34" charset="0"/>
              </a:rPr>
              <a:t>Demonstrated </a:t>
            </a:r>
            <a:r>
              <a:rPr lang="en-US" altLang="en-US" sz="2000" dirty="0" smtClean="0">
                <a:latin typeface="Calibri (Body)"/>
                <a:cs typeface="Arial" panose="020B0604020202020204" pitchFamily="34" charset="0"/>
              </a:rPr>
              <a:t>to FHWA on </a:t>
            </a:r>
            <a:r>
              <a:rPr lang="en-US" altLang="en-US" sz="2000" dirty="0" smtClean="0">
                <a:latin typeface="Calibri (Body)"/>
                <a:cs typeface="Arial" panose="020B0604020202020204" pitchFamily="34" charset="0"/>
              </a:rPr>
              <a:t>CA </a:t>
            </a:r>
            <a:r>
              <a:rPr lang="en-US" altLang="en-US" sz="2000" dirty="0" smtClean="0">
                <a:latin typeface="Calibri (Body)"/>
                <a:cs typeface="Arial" panose="020B0604020202020204" pitchFamily="34" charset="0"/>
              </a:rPr>
              <a:t>Test Bed </a:t>
            </a:r>
            <a:r>
              <a:rPr lang="en-US" altLang="en-US" sz="2000" dirty="0" smtClean="0">
                <a:latin typeface="Calibri (Body)"/>
                <a:cs typeface="Arial" panose="020B0604020202020204" pitchFamily="34" charset="0"/>
              </a:rPr>
              <a:t>in </a:t>
            </a:r>
            <a:r>
              <a:rPr lang="en-US" altLang="en-US" sz="2000" dirty="0" smtClean="0">
                <a:latin typeface="Calibri (Body)"/>
                <a:cs typeface="Arial" panose="020B0604020202020204" pitchFamily="34" charset="0"/>
              </a:rPr>
              <a:t>Nov </a:t>
            </a:r>
            <a:r>
              <a:rPr lang="en-US" altLang="en-US" sz="2000" dirty="0" smtClean="0">
                <a:latin typeface="Calibri (Body)"/>
                <a:cs typeface="Arial" panose="020B0604020202020204" pitchFamily="34" charset="0"/>
              </a:rPr>
              <a:t>2015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>
                <a:latin typeface="Calibri (Body)"/>
                <a:cs typeface="Arial" panose="020B0604020202020204" pitchFamily="34" charset="0"/>
              </a:rPr>
              <a:t>Phase III: </a:t>
            </a:r>
            <a:r>
              <a:rPr lang="en-US" altLang="en-US" sz="2400" dirty="0" smtClean="0">
                <a:latin typeface="Calibri (Body)"/>
                <a:cs typeface="Arial" panose="020B0604020202020204" pitchFamily="34" charset="0"/>
              </a:rPr>
              <a:t>Jan</a:t>
            </a:r>
            <a:r>
              <a:rPr lang="en-US" altLang="en-US" sz="2400" dirty="0" smtClean="0">
                <a:latin typeface="Calibri (Body)"/>
                <a:cs typeface="Arial" panose="020B0604020202020204" pitchFamily="34" charset="0"/>
              </a:rPr>
              <a:t> 2018 - Mar </a:t>
            </a:r>
            <a:r>
              <a:rPr lang="en-US" altLang="en-US" sz="2400" dirty="0" smtClean="0">
                <a:latin typeface="Calibri (Body)"/>
                <a:cs typeface="Arial" panose="020B0604020202020204" pitchFamily="34" charset="0"/>
              </a:rPr>
              <a:t>2019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smtClean="0">
                <a:latin typeface="Calibri (Body)"/>
                <a:cs typeface="Arial" panose="020B0604020202020204" pitchFamily="34" charset="0"/>
              </a:rPr>
              <a:t>Enhanced applications, more testing, deployment-focused, NTCIP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>
                <a:latin typeface="Calibri (Body)"/>
                <a:cs typeface="Arial" panose="020B0604020202020204" pitchFamily="34" charset="0"/>
              </a:rPr>
              <a:t>Documentation and source code available at CV PFS web site and on USDOT open-source portal</a:t>
            </a:r>
            <a:endParaRPr lang="en-US" altLang="en-US" sz="2400" dirty="0">
              <a:latin typeface="Calibri (Body)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45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F1EACD-D866-4930-A927-CB71D5138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MMITSS-CA Operational </a:t>
            </a:r>
            <a:r>
              <a:rPr lang="en-US" sz="3600" dirty="0" smtClean="0"/>
              <a:t>Concept</a:t>
            </a:r>
            <a:endParaRPr lang="en-US" sz="3600" dirty="0"/>
          </a:p>
        </p:txBody>
      </p:sp>
      <p:pic>
        <p:nvPicPr>
          <p:cNvPr id="4" name="Picture 2" descr="Wireless communications will allow connectivity between all modes of transportation">
            <a:extLst>
              <a:ext uri="{FF2B5EF4-FFF2-40B4-BE49-F238E27FC236}">
                <a16:creationId xmlns="" xmlns:a16="http://schemas.microsoft.com/office/drawing/2014/main" id="{49C894CD-CECD-4DE7-871C-94B2EE939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482" y="1524000"/>
            <a:ext cx="6632258" cy="4725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peech Bubble: Rectangle 4">
            <a:extLst>
              <a:ext uri="{FF2B5EF4-FFF2-40B4-BE49-F238E27FC236}">
                <a16:creationId xmlns="" xmlns:a16="http://schemas.microsoft.com/office/drawing/2014/main" id="{2B5518DB-1DB5-4BDD-9946-D0AE74FD4E93}"/>
              </a:ext>
            </a:extLst>
          </p:cNvPr>
          <p:cNvSpPr/>
          <p:nvPr/>
        </p:nvSpPr>
        <p:spPr>
          <a:xfrm>
            <a:off x="5904381" y="3470555"/>
            <a:ext cx="1791819" cy="762000"/>
          </a:xfrm>
          <a:prstGeom prst="wedgeRectCallout">
            <a:avLst>
              <a:gd name="adj1" fmla="val -98039"/>
              <a:gd name="adj2" fmla="val -1145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/>
              <a:t>Broadcast (DSRC)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SPaT, MAP, SSM, RTCM</a:t>
            </a:r>
          </a:p>
          <a:p>
            <a:r>
              <a:rPr lang="en-US" sz="1200" dirty="0"/>
              <a:t>Receive (DSRC)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BSM, SRM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C691DB90-1F95-4C9C-B368-284BA8AB746B}"/>
              </a:ext>
            </a:extLst>
          </p:cNvPr>
          <p:cNvGrpSpPr/>
          <p:nvPr/>
        </p:nvGrpSpPr>
        <p:grpSpPr>
          <a:xfrm>
            <a:off x="1180482" y="2205108"/>
            <a:ext cx="7386916" cy="3509892"/>
            <a:chOff x="1180482" y="2205108"/>
            <a:chExt cx="7386916" cy="3509892"/>
          </a:xfrm>
        </p:grpSpPr>
        <p:sp>
          <p:nvSpPr>
            <p:cNvPr id="6" name="Speech Bubble: Rectangle 5">
              <a:extLst>
                <a:ext uri="{FF2B5EF4-FFF2-40B4-BE49-F238E27FC236}">
                  <a16:creationId xmlns="" xmlns:a16="http://schemas.microsoft.com/office/drawing/2014/main" id="{8FD59A6C-CDB5-4FAF-ACD7-FFC9E78789B0}"/>
                </a:ext>
              </a:extLst>
            </p:cNvPr>
            <p:cNvSpPr/>
            <p:nvPr/>
          </p:nvSpPr>
          <p:spPr>
            <a:xfrm>
              <a:off x="4724400" y="4724400"/>
              <a:ext cx="1371600" cy="914400"/>
            </a:xfrm>
            <a:prstGeom prst="wedgeRectCallout">
              <a:avLst>
                <a:gd name="adj1" fmla="val -98039"/>
                <a:gd name="adj2" fmla="val -11450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200" dirty="0"/>
                <a:t>Broadcast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/>
                <a:t>BSM, SRM</a:t>
              </a:r>
            </a:p>
            <a:p>
              <a:r>
                <a:rPr lang="en-US" sz="1200" dirty="0"/>
                <a:t>Receive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/>
                <a:t>SPaT, MAP, …</a:t>
              </a:r>
            </a:p>
          </p:txBody>
        </p:sp>
        <p:sp>
          <p:nvSpPr>
            <p:cNvPr id="7" name="Speech Bubble: Rectangle 6">
              <a:extLst>
                <a:ext uri="{FF2B5EF4-FFF2-40B4-BE49-F238E27FC236}">
                  <a16:creationId xmlns="" xmlns:a16="http://schemas.microsoft.com/office/drawing/2014/main" id="{AC040159-4A7A-4743-90BE-65340F457535}"/>
                </a:ext>
              </a:extLst>
            </p:cNvPr>
            <p:cNvSpPr/>
            <p:nvPr/>
          </p:nvSpPr>
          <p:spPr>
            <a:xfrm>
              <a:off x="4572000" y="2205108"/>
              <a:ext cx="1371600" cy="914400"/>
            </a:xfrm>
            <a:prstGeom prst="wedgeRectCallout">
              <a:avLst>
                <a:gd name="adj1" fmla="val -90195"/>
                <a:gd name="adj2" fmla="val 56197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200" dirty="0"/>
                <a:t>Broadcast (DSRC)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/>
                <a:t>BSM, SRM</a:t>
              </a:r>
            </a:p>
            <a:p>
              <a:r>
                <a:rPr lang="en-US" sz="1200" dirty="0"/>
                <a:t>Receive (DSRC)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/>
                <a:t>SPaT, MAP, …</a:t>
              </a:r>
            </a:p>
          </p:txBody>
        </p:sp>
        <p:sp>
          <p:nvSpPr>
            <p:cNvPr id="8" name="Speech Bubble: Rectangle 7">
              <a:extLst>
                <a:ext uri="{FF2B5EF4-FFF2-40B4-BE49-F238E27FC236}">
                  <a16:creationId xmlns="" xmlns:a16="http://schemas.microsoft.com/office/drawing/2014/main" id="{02C92D50-442C-4424-96FB-3FE467497A71}"/>
                </a:ext>
              </a:extLst>
            </p:cNvPr>
            <p:cNvSpPr/>
            <p:nvPr/>
          </p:nvSpPr>
          <p:spPr>
            <a:xfrm>
              <a:off x="1180482" y="4643508"/>
              <a:ext cx="1371600" cy="538092"/>
            </a:xfrm>
            <a:prstGeom prst="wedgeRectCallout">
              <a:avLst>
                <a:gd name="adj1" fmla="val 2615"/>
                <a:gd name="adj2" fmla="val 122947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200" dirty="0"/>
                <a:t>Broadcast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/>
                <a:t>BSM</a:t>
              </a:r>
            </a:p>
          </p:txBody>
        </p:sp>
        <p:sp>
          <p:nvSpPr>
            <p:cNvPr id="10" name="Speech Bubble: Rectangle 9">
              <a:extLst>
                <a:ext uri="{FF2B5EF4-FFF2-40B4-BE49-F238E27FC236}">
                  <a16:creationId xmlns="" xmlns:a16="http://schemas.microsoft.com/office/drawing/2014/main" id="{1C6EC073-BEF9-4397-AE10-2F391735883E}"/>
                </a:ext>
              </a:extLst>
            </p:cNvPr>
            <p:cNvSpPr/>
            <p:nvPr/>
          </p:nvSpPr>
          <p:spPr>
            <a:xfrm>
              <a:off x="7195798" y="4800600"/>
              <a:ext cx="1371600" cy="914400"/>
            </a:xfrm>
            <a:prstGeom prst="wedgeRectCallout">
              <a:avLst>
                <a:gd name="adj1" fmla="val -86928"/>
                <a:gd name="adj2" fmla="val -8509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200" dirty="0"/>
                <a:t>Broadcast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/>
                <a:t>BSM, SRM</a:t>
              </a:r>
            </a:p>
            <a:p>
              <a:r>
                <a:rPr lang="en-US" sz="1200" dirty="0"/>
                <a:t>Receive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/>
                <a:t>SPaT, MAP, 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1579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SPaT</a:t>
            </a:r>
            <a:r>
              <a:rPr lang="en-US" dirty="0" smtClean="0"/>
              <a:t>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382000" cy="4495799"/>
          </a:xfrm>
        </p:spPr>
        <p:txBody>
          <a:bodyPr/>
          <a:lstStyle/>
          <a:p>
            <a:pPr marL="0" indent="0">
              <a:buNone/>
            </a:pPr>
            <a:r>
              <a:rPr lang="en-US" u="sng" dirty="0">
                <a:hlinkClick r:id="rId2"/>
              </a:rPr>
              <a:t>http://www.transportationops.org/spatchallenge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 challenge to achieve:</a:t>
            </a:r>
          </a:p>
          <a:p>
            <a:r>
              <a:rPr lang="en-US" sz="2800" dirty="0" smtClean="0"/>
              <a:t>Deployment of Signal Phase and Timing (SPaT) DSRC transmissions operating on a corridor of at least 20 intersections in 50 States by 2020</a:t>
            </a:r>
          </a:p>
          <a:p>
            <a:r>
              <a:rPr lang="en-US" sz="2800" dirty="0" smtClean="0"/>
              <a:t>Commitment to operate and maintain for at least 10 years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23943" y="6310198"/>
            <a:ext cx="725714" cy="47625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5B9C7F-5F8E-40BD-A660-D104CC0AAAFA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92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SPaT</a:t>
            </a:r>
            <a:r>
              <a:rPr lang="en-US" dirty="0" smtClean="0"/>
              <a:t> Challenge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13909" b="13909"/>
          <a:stretch>
            <a:fillRect/>
          </a:stretch>
        </p:blipFill>
        <p:spPr>
          <a:xfrm>
            <a:off x="76200" y="1371600"/>
            <a:ext cx="8950271" cy="48006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23943" y="6310198"/>
            <a:ext cx="725714" cy="47625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5B9C7F-5F8E-40BD-A660-D104CC0AAAFA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48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SPaT</a:t>
            </a:r>
            <a:r>
              <a:rPr lang="en-US" dirty="0" smtClean="0"/>
              <a:t> Challenge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23943" y="6310198"/>
            <a:ext cx="725714" cy="47625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5B9C7F-5F8E-40BD-A660-D104CC0AAAFA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t="2941" b="2941"/>
          <a:stretch>
            <a:fillRect/>
          </a:stretch>
        </p:blipFill>
        <p:spPr>
          <a:xfrm>
            <a:off x="228600" y="1447800"/>
            <a:ext cx="8590420" cy="4724400"/>
          </a:xfrm>
        </p:spPr>
      </p:pic>
    </p:spTree>
    <p:extLst>
      <p:ext uri="{BB962C8B-B14F-4D97-AF65-F5344CB8AC3E}">
        <p14:creationId xmlns:p14="http://schemas.microsoft.com/office/powerpoint/2010/main" val="321594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153400" cy="9906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</a:rPr>
              <a:t>California Connected Vehicle Test Bed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1447800"/>
            <a:ext cx="8243455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>
                <a:latin typeface="+mj-lt"/>
              </a:rPr>
              <a:t>Established in </a:t>
            </a:r>
            <a:r>
              <a:rPr lang="en-US" sz="2400" dirty="0" smtClean="0">
                <a:latin typeface="+mj-lt"/>
              </a:rPr>
              <a:t>Palo Alto in 2005 </a:t>
            </a:r>
            <a:r>
              <a:rPr lang="en-US" sz="2400" dirty="0">
                <a:latin typeface="+mj-lt"/>
              </a:rPr>
              <a:t>by Caltrans, </a:t>
            </a:r>
            <a:r>
              <a:rPr lang="en-US" sz="2400" dirty="0" smtClean="0">
                <a:latin typeface="+mj-lt"/>
              </a:rPr>
              <a:t>the Metropolitan </a:t>
            </a:r>
            <a:r>
              <a:rPr lang="en-US" sz="2400" dirty="0">
                <a:latin typeface="+mj-lt"/>
              </a:rPr>
              <a:t>Transportation </a:t>
            </a:r>
            <a:r>
              <a:rPr lang="en-US" sz="2400" dirty="0" smtClean="0">
                <a:latin typeface="+mj-lt"/>
              </a:rPr>
              <a:t>Commission, </a:t>
            </a:r>
            <a:r>
              <a:rPr lang="en-US" sz="2400" dirty="0">
                <a:latin typeface="+mj-lt"/>
              </a:rPr>
              <a:t>and </a:t>
            </a:r>
            <a:r>
              <a:rPr lang="en-US" sz="2400" dirty="0" smtClean="0">
                <a:latin typeface="+mj-lt"/>
              </a:rPr>
              <a:t>PATH</a:t>
            </a:r>
            <a:endParaRPr lang="en-US" sz="2400" dirty="0">
              <a:latin typeface="+mj-lt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+mj-lt"/>
              </a:rPr>
              <a:t>First-in-the-nation facility </a:t>
            </a:r>
            <a:r>
              <a:rPr lang="en-US" sz="2400" dirty="0">
                <a:latin typeface="+mj-lt"/>
              </a:rPr>
              <a:t>for testing CV applications using Dedicated Short Range Communications (DSRC) on public roads</a:t>
            </a:r>
            <a:endParaRPr lang="en-US" sz="2400" strike="sngStrike" dirty="0">
              <a:solidFill>
                <a:srgbClr val="FF0000"/>
              </a:solidFill>
              <a:latin typeface="+mj-lt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+mj-lt"/>
              </a:rPr>
              <a:t>Located on El Camino Real (SR 82)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>
                <a:latin typeface="+mj-lt"/>
              </a:rPr>
              <a:t>2.1 miles long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>
                <a:latin typeface="+mj-lt"/>
              </a:rPr>
              <a:t>11 consecutive intersections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>
                <a:latin typeface="+mj-lt"/>
              </a:rPr>
              <a:t>6 </a:t>
            </a:r>
            <a:r>
              <a:rPr lang="en-US" sz="2000" dirty="0">
                <a:latin typeface="+mj-lt"/>
              </a:rPr>
              <a:t>more planned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>
                <a:latin typeface="+mj-lt"/>
              </a:rPr>
              <a:t>AADT of 50K </a:t>
            </a:r>
            <a:r>
              <a:rPr lang="en-US" sz="2000" dirty="0" smtClean="0">
                <a:latin typeface="+mj-lt"/>
              </a:rPr>
              <a:t>vehicles/day</a:t>
            </a:r>
            <a:endParaRPr lang="en-US" sz="2000" dirty="0" smtClean="0">
              <a:latin typeface="+mj-lt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>
                <a:latin typeface="+mj-lt"/>
              </a:rPr>
              <a:t>Busy transit corridor</a:t>
            </a:r>
            <a:endParaRPr lang="en-US" sz="2000" dirty="0"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3200400"/>
            <a:ext cx="3752047" cy="2819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SPaT</a:t>
            </a:r>
            <a:r>
              <a:rPr lang="en-US" dirty="0" smtClean="0"/>
              <a:t>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592457" cy="421474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Why would we do this?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It will give DOTs an entry into V2I deployment (valuable experience with procurement, installation, operations, and maintenance)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It will help promote future (more advanced) V2I deployments</a:t>
            </a:r>
          </a:p>
          <a:p>
            <a:r>
              <a:rPr lang="en-US" sz="2800" dirty="0"/>
              <a:t>It will show a commitment to </a:t>
            </a:r>
            <a:r>
              <a:rPr lang="en-US" sz="2800" dirty="0" smtClean="0"/>
              <a:t>the auto industry that we intend to deploy</a:t>
            </a:r>
            <a:endParaRPr lang="en-US" sz="2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23943" y="6310198"/>
            <a:ext cx="725714" cy="47625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5B9C7F-5F8E-40BD-A660-D104CC0AAAFA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6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8650" y="381000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50" b="1" dirty="0"/>
              <a:t>Utilizing RTCM messaging via DSRC to improve vehicle localization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392776" y="1981200"/>
            <a:ext cx="8217824" cy="209900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/>
              <a:t>Many connected vehicle applications rely on continuous, </a:t>
            </a:r>
            <a:r>
              <a:rPr lang="en-US" sz="2100" dirty="0" smtClean="0"/>
              <a:t>reliable, </a:t>
            </a:r>
            <a:r>
              <a:rPr lang="en-US" sz="2100" dirty="0"/>
              <a:t>and accurate vehicle localization (i.e., positioning)</a:t>
            </a:r>
          </a:p>
          <a:p>
            <a:r>
              <a:rPr lang="en-US" sz="2100" dirty="0"/>
              <a:t>Standard DSRC </a:t>
            </a:r>
            <a:r>
              <a:rPr lang="en-US" sz="2100" dirty="0" smtClean="0"/>
              <a:t>OBU’s contain </a:t>
            </a:r>
            <a:r>
              <a:rPr lang="en-US" sz="2100" dirty="0"/>
              <a:t>GPS; however, the position information is not always reliable and accurate</a:t>
            </a:r>
          </a:p>
          <a:p>
            <a:r>
              <a:rPr lang="en-US" sz="2100" dirty="0"/>
              <a:t>It is possible to broadcast RTCM corrections via DSRC to improve reliability and accuracy</a:t>
            </a:r>
          </a:p>
        </p:txBody>
      </p:sp>
    </p:spTree>
    <p:extLst>
      <p:ext uri="{BB962C8B-B14F-4D97-AF65-F5344CB8AC3E}">
        <p14:creationId xmlns:p14="http://schemas.microsoft.com/office/powerpoint/2010/main" val="9356165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b="1" dirty="0"/>
              <a:t>RTCM Version 3 (RTCM Standard 10403.x)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100" dirty="0"/>
              <a:t>RTCMv3 defines new message data structure for real-time kinematic (RTK) applications, and supports GPS and GLONASS RTK operations.</a:t>
            </a:r>
          </a:p>
          <a:p>
            <a:pPr lvl="1"/>
            <a:r>
              <a:rPr lang="en-US" sz="1800" dirty="0">
                <a:hlinkClick r:id="rId2"/>
              </a:rPr>
              <a:t>RTCM DGNSS Standards</a:t>
            </a:r>
            <a:endParaRPr lang="en-US" sz="1800" dirty="0"/>
          </a:p>
          <a:p>
            <a:r>
              <a:rPr lang="en-US" sz="2100" dirty="0"/>
              <a:t>Message types in RTCMv3 have been structured in different groups.</a:t>
            </a:r>
          </a:p>
          <a:p>
            <a:r>
              <a:rPr lang="en-US" sz="2100" dirty="0"/>
              <a:t>For proper operation, the provider must transmit at least one message type from each of the following groups:</a:t>
            </a:r>
          </a:p>
          <a:p>
            <a:pPr lvl="1"/>
            <a:r>
              <a:rPr lang="en-US" sz="1800" dirty="0"/>
              <a:t>Observations,</a:t>
            </a:r>
          </a:p>
          <a:p>
            <a:pPr lvl="1"/>
            <a:r>
              <a:rPr lang="en-US" sz="1800" dirty="0"/>
              <a:t>Station Coordinates, and</a:t>
            </a:r>
          </a:p>
          <a:p>
            <a:pPr lvl="1"/>
            <a:r>
              <a:rPr lang="en-US" sz="1800" dirty="0"/>
              <a:t>Antenna </a:t>
            </a:r>
            <a:r>
              <a:rPr lang="en-US" sz="1800" dirty="0" smtClean="0"/>
              <a:t>Description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5234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12317B3-D9F0-4B8D-934D-45A8D0AEC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RTCMv3 RTK Message Groups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="" xmlns:a16="http://schemas.microsoft.com/office/drawing/2014/main" id="{3AC21291-11B8-4B57-A489-8DC77BC8F3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0524497"/>
              </p:ext>
            </p:extLst>
          </p:nvPr>
        </p:nvGraphicFramePr>
        <p:xfrm>
          <a:off x="457200" y="2057400"/>
          <a:ext cx="8077200" cy="3665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3317">
                  <a:extLst>
                    <a:ext uri="{9D8B030D-6E8A-4147-A177-3AD203B41FA5}">
                      <a16:colId xmlns="" xmlns:a16="http://schemas.microsoft.com/office/drawing/2014/main" val="2651242175"/>
                    </a:ext>
                  </a:extLst>
                </a:gridCol>
                <a:gridCol w="1338629">
                  <a:extLst>
                    <a:ext uri="{9D8B030D-6E8A-4147-A177-3AD203B41FA5}">
                      <a16:colId xmlns="" xmlns:a16="http://schemas.microsoft.com/office/drawing/2014/main" val="3479426034"/>
                    </a:ext>
                  </a:extLst>
                </a:gridCol>
                <a:gridCol w="4815254">
                  <a:extLst>
                    <a:ext uri="{9D8B030D-6E8A-4147-A177-3AD203B41FA5}">
                      <a16:colId xmlns="" xmlns:a16="http://schemas.microsoft.com/office/drawing/2014/main" val="2336011928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Group Name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Message Type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Message Description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="" xmlns:a16="http://schemas.microsoft.com/office/drawing/2014/main" val="3701670948"/>
                  </a:ext>
                </a:extLst>
              </a:tr>
              <a:tr h="278130">
                <a:tc rowSpan="8">
                  <a:txBody>
                    <a:bodyPr/>
                    <a:lstStyle/>
                    <a:p>
                      <a:r>
                        <a:rPr lang="en-US" sz="1400" dirty="0"/>
                        <a:t>Observations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1001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L1-Only GPS RTK Observables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3105836253"/>
                  </a:ext>
                </a:extLst>
              </a:tr>
              <a:tr h="27813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1002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Extended L1-Only GPS RTK Observables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320979875"/>
                  </a:ext>
                </a:extLst>
              </a:tr>
              <a:tr h="27813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1003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fr-FR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L1&amp;L2 GPS RTK Observables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772353104"/>
                  </a:ext>
                </a:extLst>
              </a:tr>
              <a:tr h="27813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1004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Extended L1&amp;L2 GPS RTK Observables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2666497612"/>
                  </a:ext>
                </a:extLst>
              </a:tr>
              <a:tr h="27813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1009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L1-Only GLONASS RTK Observables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472558641"/>
                  </a:ext>
                </a:extLst>
              </a:tr>
              <a:tr h="27813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1010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Extended L1-Only GLONASS RTK Observables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558874420"/>
                  </a:ext>
                </a:extLst>
              </a:tr>
              <a:tr h="27813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1011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s-ES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L1&amp;L2 GLONASS RTK Observables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4030192777"/>
                  </a:ext>
                </a:extLst>
              </a:tr>
              <a:tr h="27813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1012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Extended L1&amp;L2 GLONASS RTK Observables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3785654525"/>
                  </a:ext>
                </a:extLst>
              </a:tr>
              <a:tr h="278130">
                <a:tc rowSpan="2">
                  <a:txBody>
                    <a:bodyPr/>
                    <a:lstStyle/>
                    <a:p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Station Coordinates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1005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Stationary RTK Reference Station 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Antenna Reference Point (ARP)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3160620794"/>
                  </a:ext>
                </a:extLst>
              </a:tr>
              <a:tr h="27813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1006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Stationary RTK Reference Station ARP with Antenna Height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3565990918"/>
                  </a:ext>
                </a:extLst>
              </a:tr>
              <a:tr h="278130">
                <a:tc rowSpan="2">
                  <a:txBody>
                    <a:bodyPr/>
                    <a:lstStyle/>
                    <a:p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Antenna Description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1007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Antenna Descriptor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21978773"/>
                  </a:ext>
                </a:extLst>
              </a:tr>
              <a:tr h="27813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1008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Antenna Descriptor 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 </a:t>
                      </a:r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Serial Number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2134029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87575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9978" y="2125266"/>
            <a:ext cx="5285372" cy="37879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Architecture</a:t>
            </a:r>
          </a:p>
        </p:txBody>
      </p:sp>
      <p:sp>
        <p:nvSpPr>
          <p:cNvPr id="43" name="Content Placeholder 42"/>
          <p:cNvSpPr>
            <a:spLocks noGrp="1"/>
          </p:cNvSpPr>
          <p:nvPr>
            <p:ph idx="1"/>
          </p:nvPr>
        </p:nvSpPr>
        <p:spPr>
          <a:xfrm>
            <a:off x="628650" y="2226469"/>
            <a:ext cx="2601329" cy="3263504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Networked Transport of RTCM via Internet Protocol (NTRIP)</a:t>
            </a:r>
          </a:p>
          <a:p>
            <a:pPr lvl="1"/>
            <a:r>
              <a:rPr lang="en-US" dirty="0"/>
              <a:t>Streaming of differential GPS correction data over the Internet</a:t>
            </a:r>
          </a:p>
          <a:p>
            <a:pPr lvl="1"/>
            <a:r>
              <a:rPr lang="en-US" dirty="0"/>
              <a:t>RTK Base Station sends corrections to NTRIP Caster, enabling the NTRIP Caster to broadcast to all connected NTRIP clients</a:t>
            </a:r>
          </a:p>
        </p:txBody>
      </p:sp>
    </p:spTree>
    <p:extLst>
      <p:ext uri="{BB962C8B-B14F-4D97-AF65-F5344CB8AC3E}">
        <p14:creationId xmlns:p14="http://schemas.microsoft.com/office/powerpoint/2010/main" val="26553214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67198A3-FB14-4828-95D6-1A4917B94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RTCM-NTRIP Configuration </a:t>
            </a:r>
            <a:r>
              <a:rPr lang="en-US" dirty="0" smtClean="0"/>
              <a:t>at Test </a:t>
            </a:r>
            <a:r>
              <a:rPr lang="en-US" dirty="0"/>
              <a:t>Bed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7E56419-5100-47FC-B7D0-0C14286432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057401"/>
            <a:ext cx="4114800" cy="339447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Base Station (NTRIP Server): </a:t>
            </a:r>
            <a:r>
              <a:rPr lang="en-US" dirty="0">
                <a:hlinkClick r:id="rId2"/>
              </a:rPr>
              <a:t>JRSC</a:t>
            </a:r>
            <a:endParaRPr lang="en-US" dirty="0"/>
          </a:p>
          <a:p>
            <a:pPr lvl="1"/>
            <a:r>
              <a:rPr lang="en-US" sz="2300" dirty="0"/>
              <a:t>Cooperatively </a:t>
            </a:r>
            <a:r>
              <a:rPr lang="en-US" sz="2300" dirty="0"/>
              <a:t> operated </a:t>
            </a:r>
            <a:r>
              <a:rPr lang="en-US" sz="2300" dirty="0"/>
              <a:t>by UC Berkeley and Stanford University </a:t>
            </a:r>
          </a:p>
          <a:p>
            <a:pPr lvl="1"/>
            <a:r>
              <a:rPr lang="en-US" sz="2300" dirty="0"/>
              <a:t>Located at Jasper Ridge Biological Preserve, Stanford, CA</a:t>
            </a:r>
          </a:p>
          <a:p>
            <a:pPr lvl="1"/>
            <a:r>
              <a:rPr lang="en-US" sz="2300" dirty="0"/>
              <a:t>About 5 miles </a:t>
            </a:r>
            <a:r>
              <a:rPr lang="en-US" sz="2300" dirty="0" smtClean="0"/>
              <a:t>west of the </a:t>
            </a:r>
            <a:r>
              <a:rPr lang="en-US" sz="2300" dirty="0"/>
              <a:t>Palo Alto Test Bed</a:t>
            </a:r>
          </a:p>
          <a:p>
            <a:pPr lvl="1"/>
            <a:r>
              <a:rPr lang="en-US" sz="2300" dirty="0"/>
              <a:t>RTCMv3 type 1004, 1006, and 1008</a:t>
            </a:r>
          </a:p>
          <a:p>
            <a:pPr lvl="1"/>
            <a:r>
              <a:rPr lang="en-US" sz="2300" dirty="0"/>
              <a:t>Broadcasting at 1 Hz</a:t>
            </a:r>
          </a:p>
          <a:p>
            <a:r>
              <a:rPr lang="en-US" sz="2900" dirty="0"/>
              <a:t>NTRIP Caster located at UC Berkeley PATH </a:t>
            </a:r>
            <a:r>
              <a:rPr lang="en-US" sz="2900" dirty="0"/>
              <a:t>Headquarters</a:t>
            </a:r>
            <a:endParaRPr lang="en-US" sz="2900" dirty="0"/>
          </a:p>
          <a:p>
            <a:r>
              <a:rPr lang="en-US" dirty="0"/>
              <a:t>NTRIP Client hosted by intersection roadside processor</a:t>
            </a:r>
            <a:endParaRPr lang="en-US" sz="2100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="" xmlns:a16="http://schemas.microsoft.com/office/drawing/2014/main" id="{5C7210FB-F24E-4A51-A27B-1DFCDB0FA21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8200" y="2939919"/>
            <a:ext cx="4038600" cy="1629435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BB955D96-1CC4-46EF-8BC0-B9FCBB13C021}"/>
              </a:ext>
            </a:extLst>
          </p:cNvPr>
          <p:cNvGrpSpPr/>
          <p:nvPr/>
        </p:nvGrpSpPr>
        <p:grpSpPr>
          <a:xfrm>
            <a:off x="5176472" y="2028489"/>
            <a:ext cx="2907214" cy="2170212"/>
            <a:chOff x="6901962" y="1561653"/>
            <a:chExt cx="3876285" cy="2893615"/>
          </a:xfrm>
        </p:grpSpPr>
        <p:sp>
          <p:nvSpPr>
            <p:cNvPr id="4" name="Rectangle: Rounded Corners 3">
              <a:extLst>
                <a:ext uri="{FF2B5EF4-FFF2-40B4-BE49-F238E27FC236}">
                  <a16:creationId xmlns="" xmlns:a16="http://schemas.microsoft.com/office/drawing/2014/main" id="{F20BA397-FECD-4EEA-8462-33843228149E}"/>
                </a:ext>
              </a:extLst>
            </p:cNvPr>
            <p:cNvSpPr/>
            <p:nvPr/>
          </p:nvSpPr>
          <p:spPr>
            <a:xfrm>
              <a:off x="7842102" y="1561653"/>
              <a:ext cx="1098697" cy="75951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NTRIP</a:t>
              </a:r>
            </a:p>
            <a:p>
              <a:pPr algn="ctr"/>
              <a:r>
                <a:rPr lang="en-US" sz="1600" dirty="0" smtClean="0"/>
                <a:t>Caster</a:t>
              </a:r>
              <a:endParaRPr lang="en-US" sz="1600" dirty="0"/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="" xmlns:a16="http://schemas.microsoft.com/office/drawing/2014/main" id="{18FE9681-7F0B-4490-A541-6B6BDD59D4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01962" y="2321168"/>
              <a:ext cx="1064846" cy="193431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7D6F7FF2-19F6-4558-949A-B0E5B0CBA898}"/>
                </a:ext>
              </a:extLst>
            </p:cNvPr>
            <p:cNvSpPr txBox="1"/>
            <p:nvPr/>
          </p:nvSpPr>
          <p:spPr>
            <a:xfrm rot="18067928">
              <a:off x="6768011" y="2577979"/>
              <a:ext cx="127214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internet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="" xmlns:a16="http://schemas.microsoft.com/office/drawing/2014/main" id="{6B96292B-E843-4186-B947-965A4658718A}"/>
                </a:ext>
              </a:extLst>
            </p:cNvPr>
            <p:cNvCxnSpPr/>
            <p:nvPr/>
          </p:nvCxnSpPr>
          <p:spPr>
            <a:xfrm>
              <a:off x="8890000" y="2321168"/>
              <a:ext cx="497191" cy="723589"/>
            </a:xfrm>
            <a:prstGeom prst="straightConnector1">
              <a:avLst/>
            </a:prstGeom>
            <a:ln>
              <a:prstDash val="sysDash"/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="" xmlns:a16="http://schemas.microsoft.com/office/drawing/2014/main" id="{FFA0B72B-D8BE-4493-84D6-1BD20BE4497F}"/>
                </a:ext>
              </a:extLst>
            </p:cNvPr>
            <p:cNvCxnSpPr/>
            <p:nvPr/>
          </p:nvCxnSpPr>
          <p:spPr>
            <a:xfrm>
              <a:off x="8890000" y="2321168"/>
              <a:ext cx="1888247" cy="2134100"/>
            </a:xfrm>
            <a:prstGeom prst="straightConnector1">
              <a:avLst/>
            </a:prstGeom>
            <a:ln>
              <a:prstDash val="sysDash"/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FF0BBC1C-E73E-4FE1-9967-BDAE9C8B5C06}"/>
                </a:ext>
              </a:extLst>
            </p:cNvPr>
            <p:cNvSpPr txBox="1"/>
            <p:nvPr/>
          </p:nvSpPr>
          <p:spPr>
            <a:xfrm rot="3014790">
              <a:off x="8798525" y="2273906"/>
              <a:ext cx="122084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cellular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23858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Positioning Experiments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2489602"/>
              </p:ext>
            </p:extLst>
          </p:nvPr>
        </p:nvGraphicFramePr>
        <p:xfrm>
          <a:off x="510713" y="4507922"/>
          <a:ext cx="7886703" cy="1127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1675">
                  <a:extLst>
                    <a:ext uri="{9D8B030D-6E8A-4147-A177-3AD203B41FA5}">
                      <a16:colId xmlns="" xmlns:a16="http://schemas.microsoft.com/office/drawing/2014/main" val="3300722001"/>
                    </a:ext>
                  </a:extLst>
                </a:gridCol>
                <a:gridCol w="985838">
                  <a:extLst>
                    <a:ext uri="{9D8B030D-6E8A-4147-A177-3AD203B41FA5}">
                      <a16:colId xmlns="" xmlns:a16="http://schemas.microsoft.com/office/drawing/2014/main" val="2984625239"/>
                    </a:ext>
                  </a:extLst>
                </a:gridCol>
                <a:gridCol w="985838">
                  <a:extLst>
                    <a:ext uri="{9D8B030D-6E8A-4147-A177-3AD203B41FA5}">
                      <a16:colId xmlns="" xmlns:a16="http://schemas.microsoft.com/office/drawing/2014/main" val="2936623010"/>
                    </a:ext>
                  </a:extLst>
                </a:gridCol>
                <a:gridCol w="985838">
                  <a:extLst>
                    <a:ext uri="{9D8B030D-6E8A-4147-A177-3AD203B41FA5}">
                      <a16:colId xmlns="" xmlns:a16="http://schemas.microsoft.com/office/drawing/2014/main" val="57248348"/>
                    </a:ext>
                  </a:extLst>
                </a:gridCol>
                <a:gridCol w="985838">
                  <a:extLst>
                    <a:ext uri="{9D8B030D-6E8A-4147-A177-3AD203B41FA5}">
                      <a16:colId xmlns="" xmlns:a16="http://schemas.microsoft.com/office/drawing/2014/main" val="1049706080"/>
                    </a:ext>
                  </a:extLst>
                </a:gridCol>
                <a:gridCol w="985838">
                  <a:extLst>
                    <a:ext uri="{9D8B030D-6E8A-4147-A177-3AD203B41FA5}">
                      <a16:colId xmlns="" xmlns:a16="http://schemas.microsoft.com/office/drawing/2014/main" val="3342342350"/>
                    </a:ext>
                  </a:extLst>
                </a:gridCol>
                <a:gridCol w="985838">
                  <a:extLst>
                    <a:ext uri="{9D8B030D-6E8A-4147-A177-3AD203B41FA5}">
                      <a16:colId xmlns="" xmlns:a16="http://schemas.microsoft.com/office/drawing/2014/main" val="96394675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DGPS (WAAS)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w/ RTCM2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w/ RTCM3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0610583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Static</a:t>
                      </a:r>
                    </a:p>
                  </a:txBody>
                  <a:tcPr marL="68580" marR="68580" marT="34290" marB="3429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Dynamic</a:t>
                      </a:r>
                    </a:p>
                  </a:txBody>
                  <a:tcPr marL="68580" marR="68580" marT="34290" marB="3429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Static</a:t>
                      </a:r>
                    </a:p>
                  </a:txBody>
                  <a:tcPr marL="68580" marR="68580" marT="34290" marB="3429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Dynamic</a:t>
                      </a:r>
                    </a:p>
                  </a:txBody>
                  <a:tcPr marL="68580" marR="68580" marT="34290" marB="3429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Static</a:t>
                      </a:r>
                    </a:p>
                  </a:txBody>
                  <a:tcPr marL="68580" marR="68580" marT="34290" marB="3429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Dynamic</a:t>
                      </a:r>
                    </a:p>
                  </a:txBody>
                  <a:tcPr marL="68580" marR="68580" marT="34290" marB="3429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2047758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Open Sky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UCR, complete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UCR, complete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UCR, underway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UCR, underway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UCR, planned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UCR, planned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426773042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Rural Canyons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UCR,</a:t>
                      </a:r>
                      <a:r>
                        <a:rPr lang="en-US" sz="900" baseline="0" dirty="0"/>
                        <a:t> c</a:t>
                      </a:r>
                      <a:r>
                        <a:rPr lang="en-US" sz="900" dirty="0"/>
                        <a:t>omplete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UCR, complete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UCR, underway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UCR, underway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UCR, planned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UCR, planned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3885677926"/>
                  </a:ext>
                </a:extLst>
              </a:tr>
            </a:tbl>
          </a:graphicData>
        </a:graphic>
      </p:graphicFrame>
      <p:sp>
        <p:nvSpPr>
          <p:cNvPr id="5" name="Content Placeholder 3"/>
          <p:cNvSpPr txBox="1">
            <a:spLocks/>
          </p:cNvSpPr>
          <p:nvPr/>
        </p:nvSpPr>
        <p:spPr>
          <a:xfrm>
            <a:off x="392776" y="2053287"/>
            <a:ext cx="8122574" cy="98744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/>
              <a:t>Nearly all DSRC </a:t>
            </a:r>
            <a:r>
              <a:rPr lang="en-US" sz="2100" dirty="0" smtClean="0"/>
              <a:t>OBU’s </a:t>
            </a:r>
            <a:r>
              <a:rPr lang="en-US" sz="2100" dirty="0"/>
              <a:t>utilize WAAS-corrected DGPS, typically providing 2-5 meter accuracy in Open Sky</a:t>
            </a:r>
          </a:p>
          <a:p>
            <a:r>
              <a:rPr lang="en-US" sz="2100" dirty="0"/>
              <a:t>RTCM2 provides correction information, communicated as a DSRC message</a:t>
            </a:r>
          </a:p>
          <a:p>
            <a:r>
              <a:rPr lang="en-US" sz="2100" dirty="0"/>
              <a:t>RTCM3 provides additional correction information, also communicated as a DSRC message</a:t>
            </a:r>
          </a:p>
          <a:p>
            <a:r>
              <a:rPr lang="en-US" sz="2100" dirty="0"/>
              <a:t>Positioning experiments underway:</a:t>
            </a:r>
          </a:p>
        </p:txBody>
      </p:sp>
    </p:spTree>
    <p:extLst>
      <p:ext uri="{BB962C8B-B14F-4D97-AF65-F5344CB8AC3E}">
        <p14:creationId xmlns:p14="http://schemas.microsoft.com/office/powerpoint/2010/main" val="39954147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99E1A6-5DF2-4F89-81C4-4DE325A85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RTCM Testing at </a:t>
            </a:r>
            <a:r>
              <a:rPr lang="en-US" b="1" dirty="0" smtClean="0"/>
              <a:t>Test </a:t>
            </a:r>
            <a:r>
              <a:rPr lang="en-US" b="1" dirty="0"/>
              <a:t>Bed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D3955AF-A943-4E34-8F3F-1C27D8280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382000" cy="4678362"/>
          </a:xfrm>
        </p:spPr>
        <p:txBody>
          <a:bodyPr/>
          <a:lstStyle/>
          <a:p>
            <a:pPr marL="214313" indent="-214313">
              <a:buFont typeface="Arial"/>
              <a:buChar char="•"/>
            </a:pPr>
            <a:r>
              <a:rPr lang="en-US" sz="2800" dirty="0" smtClean="0"/>
              <a:t>Test Bed </a:t>
            </a:r>
            <a:r>
              <a:rPr lang="en-US" sz="2800" dirty="0" smtClean="0"/>
              <a:t>RSU’s </a:t>
            </a:r>
            <a:r>
              <a:rPr lang="en-US" sz="2800" dirty="0" smtClean="0"/>
              <a:t>w/GPS </a:t>
            </a:r>
            <a:r>
              <a:rPr lang="en-US" sz="2800" dirty="0"/>
              <a:t>(at fixed </a:t>
            </a:r>
            <a:r>
              <a:rPr lang="en-US" sz="2800" dirty="0" smtClean="0"/>
              <a:t>locations) receive RTCM corrections </a:t>
            </a:r>
            <a:r>
              <a:rPr lang="en-US" sz="2800" dirty="0"/>
              <a:t>from nearby </a:t>
            </a:r>
            <a:r>
              <a:rPr lang="en-US" sz="2800" dirty="0" smtClean="0"/>
              <a:t>NTRIP </a:t>
            </a:r>
            <a:r>
              <a:rPr lang="en-US" sz="2800" dirty="0" smtClean="0"/>
              <a:t>Server</a:t>
            </a:r>
            <a:r>
              <a:rPr lang="en-US" sz="2800" dirty="0" smtClean="0"/>
              <a:t> (Jasper Ridge </a:t>
            </a:r>
            <a:r>
              <a:rPr lang="en-US" sz="2800" dirty="0" smtClean="0"/>
              <a:t>location</a:t>
            </a:r>
            <a:r>
              <a:rPr lang="en-US" sz="2800" dirty="0" smtClean="0"/>
              <a:t>) through the NTRIP Caster at PATH</a:t>
            </a:r>
            <a:endParaRPr lang="en-US" sz="2800" dirty="0" smtClean="0"/>
          </a:p>
          <a:p>
            <a:pPr marL="557213" lvl="1" indent="-214313">
              <a:buFont typeface="Arial"/>
              <a:buChar char="•"/>
            </a:pPr>
            <a:r>
              <a:rPr lang="en-US" sz="2400" dirty="0"/>
              <a:t>C</a:t>
            </a:r>
            <a:r>
              <a:rPr lang="en-US" sz="2400" dirty="0" smtClean="0"/>
              <a:t>orrections </a:t>
            </a:r>
            <a:r>
              <a:rPr lang="en-US" sz="2400" dirty="0" smtClean="0"/>
              <a:t>are formatted into J2735 messages and broadcast</a:t>
            </a:r>
            <a:endParaRPr lang="en-US" sz="2400" dirty="0"/>
          </a:p>
          <a:p>
            <a:pPr marL="557213" lvl="1" indent="-214313">
              <a:buFont typeface="Arial"/>
              <a:buChar char="•"/>
            </a:pPr>
            <a:r>
              <a:rPr lang="en-US" sz="2400" dirty="0" smtClean="0"/>
              <a:t>Test </a:t>
            </a:r>
            <a:r>
              <a:rPr lang="en-US" sz="2400" dirty="0"/>
              <a:t>B</a:t>
            </a:r>
            <a:r>
              <a:rPr lang="en-US" sz="2400" dirty="0" smtClean="0"/>
              <a:t>ed </a:t>
            </a:r>
            <a:r>
              <a:rPr lang="en-US" sz="2400" dirty="0"/>
              <a:t>intersections are closely </a:t>
            </a:r>
            <a:r>
              <a:rPr lang="en-US" sz="2400" dirty="0" smtClean="0"/>
              <a:t>spaced, so vehicles might receive DSRC </a:t>
            </a:r>
            <a:r>
              <a:rPr lang="en-US" sz="2400" dirty="0"/>
              <a:t>messages from up to </a:t>
            </a:r>
            <a:r>
              <a:rPr lang="en-US" sz="2400" dirty="0" smtClean="0"/>
              <a:t>four </a:t>
            </a:r>
            <a:r>
              <a:rPr lang="en-US" sz="2400" dirty="0"/>
              <a:t>nearby intersections</a:t>
            </a:r>
          </a:p>
          <a:p>
            <a:pPr marL="214313" indent="-214313">
              <a:buFont typeface="Arial"/>
              <a:buChar char="•"/>
            </a:pPr>
            <a:r>
              <a:rPr lang="en-US" sz="2800" dirty="0"/>
              <a:t>OBU/GPS (floating) </a:t>
            </a:r>
            <a:r>
              <a:rPr lang="en-US" sz="2800" dirty="0" smtClean="0"/>
              <a:t>receive RTCM messages </a:t>
            </a:r>
            <a:r>
              <a:rPr lang="en-US" sz="2800" dirty="0"/>
              <a:t>from </a:t>
            </a:r>
            <a:r>
              <a:rPr lang="en-US" sz="2800" dirty="0" smtClean="0"/>
              <a:t>RSU’s </a:t>
            </a:r>
            <a:r>
              <a:rPr lang="en-US" sz="2800" dirty="0"/>
              <a:t>within the communication range</a:t>
            </a:r>
          </a:p>
          <a:p>
            <a:pPr marL="557213" lvl="1" indent="-214313">
              <a:buFont typeface="Arial"/>
              <a:buChar char="•"/>
            </a:pPr>
            <a:r>
              <a:rPr lang="en-US" dirty="0"/>
              <a:t> </a:t>
            </a:r>
            <a:r>
              <a:rPr lang="en-US" sz="2400" dirty="0" smtClean="0"/>
              <a:t>For testing, we will use </a:t>
            </a:r>
            <a:r>
              <a:rPr lang="en-US" sz="2400" dirty="0"/>
              <a:t>video as the ground truth</a:t>
            </a:r>
          </a:p>
        </p:txBody>
      </p:sp>
    </p:spTree>
    <p:extLst>
      <p:ext uri="{BB962C8B-B14F-4D97-AF65-F5344CB8AC3E}">
        <p14:creationId xmlns:p14="http://schemas.microsoft.com/office/powerpoint/2010/main" val="10786682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6600"/>
            <a:ext cx="8458200" cy="1228800"/>
          </a:xfrm>
        </p:spPr>
        <p:txBody>
          <a:bodyPr/>
          <a:lstStyle/>
          <a:p>
            <a:r>
              <a:rPr lang="en-US" dirty="0" smtClean="0"/>
              <a:t>Standards to Ensure Interoperability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418" y="1411514"/>
            <a:ext cx="8592457" cy="4214744"/>
          </a:xfrm>
        </p:spPr>
        <p:txBody>
          <a:bodyPr/>
          <a:lstStyle/>
          <a:p>
            <a:pPr marL="400050" lvl="1" indent="0">
              <a:buNone/>
            </a:pPr>
            <a:r>
              <a:rPr lang="en-US" b="1" dirty="0" smtClean="0"/>
              <a:t>Hardware and Physical Layers:</a:t>
            </a:r>
          </a:p>
          <a:p>
            <a:pPr marL="857250" lvl="1" indent="-457200">
              <a:buFont typeface="Arial"/>
              <a:buChar char="•"/>
            </a:pPr>
            <a:r>
              <a:rPr lang="en-US" dirty="0" smtClean="0"/>
              <a:t>IEEE 802.11p (frequency; bandwidth; channels)</a:t>
            </a:r>
          </a:p>
          <a:p>
            <a:pPr marL="857250" lvl="1" indent="-457200">
              <a:buFont typeface="Arial"/>
              <a:buChar char="•"/>
            </a:pPr>
            <a:r>
              <a:rPr lang="en-US" dirty="0" smtClean="0"/>
              <a:t>IEEE 1609.0-.4 (architecture; security)</a:t>
            </a:r>
          </a:p>
          <a:p>
            <a:pPr marL="400050" lvl="1" indent="0">
              <a:buNone/>
            </a:pPr>
            <a:r>
              <a:rPr lang="en-US" b="1" dirty="0" smtClean="0"/>
              <a:t>Message Sets and Performance:</a:t>
            </a:r>
          </a:p>
          <a:p>
            <a:pPr marL="857250" lvl="1" indent="-457200">
              <a:buFont typeface="Arial"/>
              <a:buChar char="•"/>
            </a:pPr>
            <a:r>
              <a:rPr lang="en-US" dirty="0" smtClean="0"/>
              <a:t>SAE J2735 (DSRC\WAVE)</a:t>
            </a:r>
          </a:p>
          <a:p>
            <a:pPr marL="857250" lvl="1" indent="-457200">
              <a:buFont typeface="Arial"/>
              <a:buChar char="•"/>
            </a:pPr>
            <a:r>
              <a:rPr lang="en-US" dirty="0" smtClean="0"/>
              <a:t>SAE J2945/1-9</a:t>
            </a:r>
          </a:p>
          <a:p>
            <a:pPr marL="400050" lvl="1" indent="0">
              <a:buNone/>
            </a:pPr>
            <a:r>
              <a:rPr lang="en-US" b="1" dirty="0" smtClean="0"/>
              <a:t>Communications between Roadside Systems:</a:t>
            </a:r>
          </a:p>
          <a:p>
            <a:pPr marL="857250" lvl="1" indent="-457200">
              <a:buFont typeface="Arial"/>
              <a:buChar char="•"/>
            </a:pPr>
            <a:r>
              <a:rPr lang="en-US" dirty="0" smtClean="0"/>
              <a:t>NTCIP 1202 version 3</a:t>
            </a:r>
          </a:p>
          <a:p>
            <a:pPr marL="400050" lvl="1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5B9C7F-5F8E-40BD-A660-D104CC0AAAFA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99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153400" cy="990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Discussion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09700" y="1714741"/>
            <a:ext cx="6400800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For more information, </a:t>
            </a:r>
            <a:r>
              <a:rPr lang="en-US" sz="2400" dirty="0" smtClean="0"/>
              <a:t>please visit: </a:t>
            </a:r>
          </a:p>
          <a:p>
            <a:pPr marL="0" lvl="1" algn="ctr"/>
            <a:endParaRPr lang="en-US" sz="2400" dirty="0" smtClean="0"/>
          </a:p>
          <a:p>
            <a:pPr marL="0" lvl="1" algn="ctr"/>
            <a:r>
              <a:rPr lang="en-US" sz="2100" dirty="0" smtClean="0">
                <a:latin typeface="Calibri (Body)"/>
                <a:hlinkClick r:id="rId3"/>
              </a:rPr>
              <a:t>http</a:t>
            </a:r>
            <a:r>
              <a:rPr lang="en-US" sz="2100" dirty="0">
                <a:latin typeface="Calibri (Body)"/>
                <a:hlinkClick r:id="rId3"/>
              </a:rPr>
              <a:t>://caconnectedvehicletestbed.org/</a:t>
            </a:r>
            <a:endParaRPr lang="en-US" sz="2100" dirty="0">
              <a:latin typeface="Calibri (Body)"/>
            </a:endParaRPr>
          </a:p>
          <a:p>
            <a:pPr algn="ctr"/>
            <a:endParaRPr lang="en-US" sz="2400" dirty="0" smtClean="0"/>
          </a:p>
          <a:p>
            <a:pPr algn="ctr"/>
            <a:endParaRPr lang="en-US" sz="2400" u="sng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5020270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Caltrans provides a safe, sustainable, integrated, and efficient transportation system to enhance California’s economy and livability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5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E31DA36-8025-4740-AE60-6CEC7F0C0B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5401" y="1513903"/>
            <a:ext cx="3987918" cy="35969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99E1A6-5DF2-4F89-81C4-4DE325A85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ctr"/>
            <a:r>
              <a:rPr lang="en-US" sz="4000" b="1" dirty="0" smtClean="0"/>
              <a:t>California Connected </a:t>
            </a:r>
            <a:r>
              <a:rPr lang="en-US" sz="4000" b="1" dirty="0"/>
              <a:t>Vehicle Test Bed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D3955AF-A943-4E34-8F3F-1C27D8280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6400"/>
            <a:ext cx="4248150" cy="3170128"/>
          </a:xfrm>
        </p:spPr>
        <p:txBody>
          <a:bodyPr>
            <a:normAutofit fontScale="85000" lnSpcReduction="10000"/>
          </a:bodyPr>
          <a:lstStyle/>
          <a:p>
            <a:pPr marL="214313" indent="-214313">
              <a:buFont typeface="Arial"/>
              <a:buChar char="•"/>
            </a:pPr>
            <a:r>
              <a:rPr lang="en-US" dirty="0" smtClean="0">
                <a:latin typeface="Calibri (Body)"/>
              </a:rPr>
              <a:t>Running </a:t>
            </a:r>
            <a:r>
              <a:rPr lang="en-US" dirty="0">
                <a:latin typeface="Calibri (Body)"/>
              </a:rPr>
              <a:t>MMITSS-CA applications bundle</a:t>
            </a:r>
          </a:p>
          <a:p>
            <a:pPr marL="557213" lvl="1" indent="-214313">
              <a:buFont typeface="Arial"/>
              <a:buChar char="•"/>
            </a:pPr>
            <a:r>
              <a:rPr lang="en-US" dirty="0"/>
              <a:t>I-SIG: BSM-based vehicular phase call and extension</a:t>
            </a:r>
          </a:p>
          <a:p>
            <a:pPr marL="557213" lvl="1" indent="-214313">
              <a:buFont typeface="Arial"/>
              <a:buChar char="•"/>
            </a:pPr>
            <a:r>
              <a:rPr lang="en-US" dirty="0"/>
              <a:t>TSP: Transit signal priority</a:t>
            </a:r>
          </a:p>
          <a:p>
            <a:pPr marL="557213" lvl="1" indent="-214313">
              <a:buFont typeface="Arial"/>
              <a:buChar char="•"/>
            </a:pPr>
            <a:r>
              <a:rPr lang="en-US" dirty="0"/>
              <a:t>FSP: Freight signal priority</a:t>
            </a:r>
          </a:p>
          <a:p>
            <a:pPr marL="557213" lvl="1" indent="-214313">
              <a:buFont typeface="Arial"/>
              <a:buChar char="•"/>
            </a:pPr>
            <a:r>
              <a:rPr lang="en-US" dirty="0"/>
              <a:t>PED-SIG: partner with Savari SmartCross Application</a:t>
            </a:r>
          </a:p>
        </p:txBody>
      </p:sp>
    </p:spTree>
    <p:extLst>
      <p:ext uri="{BB962C8B-B14F-4D97-AF65-F5344CB8AC3E}">
        <p14:creationId xmlns:p14="http://schemas.microsoft.com/office/powerpoint/2010/main" val="299379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10600" cy="9906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California Connected Vehicle Test </a:t>
            </a:r>
            <a:r>
              <a:rPr lang="en-US" sz="3600" b="1" dirty="0" smtClean="0">
                <a:solidFill>
                  <a:schemeClr val="tx1"/>
                </a:solidFill>
              </a:rPr>
              <a:t>Bed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3345" y="1447800"/>
            <a:ext cx="618605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+mj-lt"/>
              </a:rPr>
              <a:t>Each intersection equipped with a DSRC </a:t>
            </a:r>
            <a:r>
              <a:rPr lang="en-US" sz="2400" dirty="0" smtClean="0">
                <a:latin typeface="+mj-lt"/>
              </a:rPr>
              <a:t>Roadside </a:t>
            </a:r>
            <a:r>
              <a:rPr lang="en-US" sz="2400" dirty="0">
                <a:latin typeface="+mj-lt"/>
              </a:rPr>
              <a:t>U</a:t>
            </a:r>
            <a:r>
              <a:rPr lang="en-US" sz="2400" dirty="0" smtClean="0">
                <a:latin typeface="+mj-lt"/>
              </a:rPr>
              <a:t>nit (RSU) broadcasting</a:t>
            </a:r>
            <a:r>
              <a:rPr lang="en-US" sz="2400" dirty="0" smtClean="0">
                <a:latin typeface="+mj-lt"/>
              </a:rPr>
              <a:t>: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>
                <a:latin typeface="+mj-lt"/>
              </a:rPr>
              <a:t>Signal </a:t>
            </a:r>
            <a:r>
              <a:rPr lang="en-US" sz="2000" dirty="0">
                <a:latin typeface="+mj-lt"/>
              </a:rPr>
              <a:t>Phase and Timing (</a:t>
            </a:r>
            <a:r>
              <a:rPr lang="en-US" sz="2000" dirty="0" err="1">
                <a:latin typeface="+mj-lt"/>
              </a:rPr>
              <a:t>SPaT</a:t>
            </a:r>
            <a:r>
              <a:rPr lang="en-US" sz="2000" dirty="0" smtClean="0">
                <a:latin typeface="+mj-lt"/>
              </a:rPr>
              <a:t>)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>
                <a:latin typeface="+mj-lt"/>
              </a:rPr>
              <a:t>Geometric </a:t>
            </a:r>
            <a:r>
              <a:rPr lang="en-US" sz="2000" dirty="0">
                <a:latin typeface="+mj-lt"/>
              </a:rPr>
              <a:t>Map (MAP</a:t>
            </a:r>
            <a:r>
              <a:rPr lang="en-US" sz="2000" dirty="0" smtClean="0">
                <a:latin typeface="+mj-lt"/>
              </a:rPr>
              <a:t>)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>
                <a:latin typeface="+mj-lt"/>
              </a:rPr>
              <a:t>Signal </a:t>
            </a:r>
            <a:r>
              <a:rPr lang="en-US" sz="2000" dirty="0">
                <a:latin typeface="+mj-lt"/>
              </a:rPr>
              <a:t>Status Message (SSM</a:t>
            </a:r>
            <a:r>
              <a:rPr lang="en-US" sz="2000" dirty="0" smtClean="0">
                <a:latin typeface="+mj-lt"/>
              </a:rPr>
              <a:t>)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>
                <a:latin typeface="+mj-lt"/>
              </a:rPr>
              <a:t>RTCM </a:t>
            </a:r>
            <a:r>
              <a:rPr lang="en-US" sz="2000" dirty="0">
                <a:latin typeface="+mj-lt"/>
              </a:rPr>
              <a:t>Corrections messages (planned)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+mj-lt"/>
              </a:rPr>
              <a:t>PATH serves as technical consultant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+mj-lt"/>
              </a:rPr>
              <a:t>Several </a:t>
            </a:r>
            <a:r>
              <a:rPr lang="en-US" sz="2400" dirty="0">
                <a:latin typeface="+mj-lt"/>
              </a:rPr>
              <a:t>companies have used the test bed for application </a:t>
            </a:r>
            <a:r>
              <a:rPr lang="en-US" sz="2400" dirty="0" smtClean="0">
                <a:latin typeface="+mj-lt"/>
              </a:rPr>
              <a:t>development and testing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+mj-lt"/>
              </a:rPr>
              <a:t>Ready </a:t>
            </a:r>
            <a:r>
              <a:rPr lang="en-US" sz="2400" dirty="0" smtClean="0">
                <a:latin typeface="+mj-lt"/>
              </a:rPr>
              <a:t>and available for </a:t>
            </a:r>
            <a:r>
              <a:rPr lang="en-US" sz="2400" dirty="0" smtClean="0">
                <a:latin typeface="+mj-lt"/>
              </a:rPr>
              <a:t>new application </a:t>
            </a:r>
            <a:r>
              <a:rPr lang="en-US" sz="2400" dirty="0" smtClean="0">
                <a:latin typeface="+mj-lt"/>
              </a:rPr>
              <a:t>development</a:t>
            </a:r>
            <a:endParaRPr lang="en-US" sz="2400" dirty="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9594" y="3410451"/>
            <a:ext cx="1950889" cy="23349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3278" y="1583510"/>
            <a:ext cx="2243522" cy="167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59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4400"/>
            <a:r>
              <a:rPr lang="en-US" dirty="0"/>
              <a:t>  </a:t>
            </a:r>
            <a:r>
              <a:rPr lang="en-US" sz="4000" dirty="0">
                <a:solidFill>
                  <a:schemeClr val="tx1"/>
                </a:solidFill>
              </a:rPr>
              <a:t>Example Layout Schematic (Roadside)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7F84917-7A50-4B15-9E0B-50594181F128}"/>
              </a:ext>
            </a:extLst>
          </p:cNvPr>
          <p:cNvGrpSpPr/>
          <p:nvPr/>
        </p:nvGrpSpPr>
        <p:grpSpPr>
          <a:xfrm>
            <a:off x="1205762" y="1524000"/>
            <a:ext cx="7696198" cy="5059532"/>
            <a:chOff x="533400" y="1517765"/>
            <a:chExt cx="7696198" cy="5059532"/>
          </a:xfrm>
        </p:grpSpPr>
        <p:pic>
          <p:nvPicPr>
            <p:cNvPr id="5127" name="Picture 3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1517765"/>
              <a:ext cx="6553200" cy="5059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0" y="2667000"/>
              <a:ext cx="1752598" cy="29825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Example Intersection (</a:t>
            </a:r>
            <a:r>
              <a:rPr lang="en-US" dirty="0" err="1" smtClean="0">
                <a:solidFill>
                  <a:schemeClr val="tx1"/>
                </a:solidFill>
              </a:rPr>
              <a:t>Matadero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102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420813"/>
            <a:ext cx="7467600" cy="505936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90600" y="1471428"/>
            <a:ext cx="6781800" cy="4754563"/>
            <a:chOff x="6181519" y="1381730"/>
            <a:chExt cx="5749596" cy="414912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63" t="9382" r="26965" b="24170"/>
            <a:stretch/>
          </p:blipFill>
          <p:spPr>
            <a:xfrm>
              <a:off x="6181519" y="1381730"/>
              <a:ext cx="5749596" cy="4149121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 flipH="1">
              <a:off x="6919006" y="2790396"/>
              <a:ext cx="5151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 flipH="1">
              <a:off x="8548147" y="2790396"/>
              <a:ext cx="5081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R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 flipH="1">
              <a:off x="11289192" y="4098841"/>
              <a:ext cx="5077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C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600201" y="5114415"/>
            <a:ext cx="5715000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Arial Narrow" panose="020B0606020202030204" pitchFamily="34" charset="0"/>
              </a:rPr>
              <a:t>Install antenna (A) on mast arm with bracket.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Arial Narrow" panose="020B0606020202030204" pitchFamily="34" charset="0"/>
              </a:rPr>
              <a:t>Install RSU (R) on upright above mast arm.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Arial Narrow" panose="020B0606020202030204" pitchFamily="34" charset="0"/>
              </a:rPr>
              <a:t>Connect RSU to antenna with 30’ coax cables.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Arial Narrow" panose="020B0606020202030204" pitchFamily="34" charset="0"/>
              </a:rPr>
              <a:t>Connect RSU to cabinet (C) through pole and pull boxes with </a:t>
            </a:r>
            <a:r>
              <a:rPr lang="en-US" sz="1400" dirty="0" err="1">
                <a:latin typeface="Arial Narrow" panose="020B0606020202030204" pitchFamily="34" charset="0"/>
              </a:rPr>
              <a:t>PoE</a:t>
            </a:r>
            <a:r>
              <a:rPr lang="en-US" sz="1400" dirty="0">
                <a:latin typeface="Arial Narrow" panose="020B0606020202030204" pitchFamily="34" charset="0"/>
              </a:rPr>
              <a:t> cable.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Arial Narrow" panose="020B0606020202030204" pitchFamily="34" charset="0"/>
              </a:rPr>
              <a:t>Install CV equipment in existing auxiliary cabinet and connect to existing 2070 controller and other equipment per cabinet diagram.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0" y="274638"/>
            <a:ext cx="8991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US" dirty="0"/>
              <a:t>     Example Intersection Design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A023B16-5C1A-4592-80CF-C391B3DE5BBC}"/>
              </a:ext>
            </a:extLst>
          </p:cNvPr>
          <p:cNvSpPr txBox="1"/>
          <p:nvPr/>
        </p:nvSpPr>
        <p:spPr>
          <a:xfrm>
            <a:off x="7162800" y="2007873"/>
            <a:ext cx="17009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 </a:t>
            </a:r>
            <a:r>
              <a:rPr lang="en-US" sz="2400" dirty="0">
                <a:solidFill>
                  <a:srgbClr val="FF0000"/>
                </a:solidFill>
              </a:rPr>
              <a:t>= </a:t>
            </a:r>
            <a:r>
              <a:rPr lang="en-US" sz="2000" dirty="0">
                <a:solidFill>
                  <a:srgbClr val="FF0000"/>
                </a:solidFill>
              </a:rPr>
              <a:t>Antenna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R</a:t>
            </a:r>
            <a:r>
              <a:rPr lang="en-US" sz="2400" dirty="0">
                <a:solidFill>
                  <a:srgbClr val="FF0000"/>
                </a:solidFill>
              </a:rPr>
              <a:t> = </a:t>
            </a:r>
            <a:r>
              <a:rPr lang="en-US" sz="2000" dirty="0">
                <a:solidFill>
                  <a:srgbClr val="FF0000"/>
                </a:solidFill>
              </a:rPr>
              <a:t>RSU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C</a:t>
            </a:r>
            <a:r>
              <a:rPr lang="en-US" sz="2400" dirty="0">
                <a:solidFill>
                  <a:srgbClr val="FF0000"/>
                </a:solidFill>
              </a:rPr>
              <a:t> = </a:t>
            </a:r>
            <a:r>
              <a:rPr lang="en-US" sz="2000" dirty="0">
                <a:solidFill>
                  <a:srgbClr val="FF0000"/>
                </a:solidFill>
              </a:rPr>
              <a:t>Cabinet</a:t>
            </a:r>
          </a:p>
        </p:txBody>
      </p:sp>
    </p:spTree>
    <p:extLst>
      <p:ext uri="{BB962C8B-B14F-4D97-AF65-F5344CB8AC3E}">
        <p14:creationId xmlns:p14="http://schemas.microsoft.com/office/powerpoint/2010/main" val="2863585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7F92520E-55E4-074B-B3C3-4889CD5722BF}" type="slidenum">
              <a:rPr lang="en-US"/>
              <a:pPr/>
              <a:t>8</a:t>
            </a:fld>
            <a:endParaRPr lang="en-US"/>
          </a:p>
        </p:txBody>
      </p:sp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587200" y="228600"/>
            <a:ext cx="7772400" cy="1143000"/>
          </a:xfrm>
        </p:spPr>
        <p:txBody>
          <a:bodyPr/>
          <a:lstStyle/>
          <a:p>
            <a:pPr algn="ctr"/>
            <a:r>
              <a:rPr lang="en-US" sz="3800" dirty="0">
                <a:solidFill>
                  <a:schemeClr val="tx1"/>
                </a:solidFill>
              </a:rPr>
              <a:t>Actual Installation (RSU and Antenna)</a:t>
            </a:r>
          </a:p>
        </p:txBody>
      </p:sp>
      <p:pic>
        <p:nvPicPr>
          <p:cNvPr id="2" name="Picture 1" descr="DSC_254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47800"/>
            <a:ext cx="4461858" cy="29660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F16051D-BE68-49DD-9DF5-1B8492C9C6A8}"/>
              </a:ext>
            </a:extLst>
          </p:cNvPr>
          <p:cNvSpPr txBox="1"/>
          <p:nvPr/>
        </p:nvSpPr>
        <p:spPr>
          <a:xfrm>
            <a:off x="4726641" y="1761522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Page Mill Road and El Camino Real</a:t>
            </a:r>
          </a:p>
        </p:txBody>
      </p:sp>
      <p:pic>
        <p:nvPicPr>
          <p:cNvPr id="8" name="Picture 7" descr="C:\Users\s129020\Documents\Office April 2014\Office August 2013\Asfand Current Projects\22A0486\65A0408 IntelliDrive Test Bed Upgrade\El Camino Real Pictures\DSC_01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3673" y="1518458"/>
            <a:ext cx="4248448" cy="2824942"/>
          </a:xfrm>
          <a:prstGeom prst="rect">
            <a:avLst/>
          </a:prstGeom>
          <a:noFill/>
        </p:spPr>
      </p:pic>
      <p:pic>
        <p:nvPicPr>
          <p:cNvPr id="9" name="Picture 6" descr="C:\Users\s129020\Documents\Office April 2014\Office August 2013\Asfand Current Projects\22A0486\65A0408 IntelliDrive Test Bed Upgrade\El Camino Real Pictures\DSC_02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599" y="4348942"/>
            <a:ext cx="3773388" cy="25090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10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Actual Installation (Cabinet)</a:t>
            </a:r>
          </a:p>
        </p:txBody>
      </p:sp>
      <p:pic>
        <p:nvPicPr>
          <p:cNvPr id="2051" name="Picture 3" descr="C:\Users\s129020\Documents\Office April 2014\Office August 2013\Asfand Current Projects\22A0486\65A0408 IntelliDrive Test Bed Upgrade\El Camino Real Pictures\DSC_01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49130" y="2119793"/>
            <a:ext cx="4343399" cy="347005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219200" y="61722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Back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91200" y="61722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Side Cabinet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9A019D20-6B93-4954-A105-9A73CC14178D}"/>
              </a:ext>
            </a:extLst>
          </p:cNvPr>
          <p:cNvSpPr/>
          <p:nvPr/>
        </p:nvSpPr>
        <p:spPr>
          <a:xfrm>
            <a:off x="1371600" y="2057400"/>
            <a:ext cx="1905000" cy="7620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92368A31-BB4E-439F-81EC-4D83EBD25755}"/>
              </a:ext>
            </a:extLst>
          </p:cNvPr>
          <p:cNvSpPr/>
          <p:nvPr/>
        </p:nvSpPr>
        <p:spPr>
          <a:xfrm>
            <a:off x="1349188" y="4648200"/>
            <a:ext cx="1905000" cy="7620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xmlns="" id="{1753CB93-D1EE-4E70-87A6-2DBF4C6E61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661" y="1683123"/>
            <a:ext cx="3257550" cy="4343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21271</TotalTime>
  <Words>1640</Words>
  <Application>Microsoft Macintosh PowerPoint</Application>
  <PresentationFormat>On-screen Show (4:3)</PresentationFormat>
  <Paragraphs>325</Paragraphs>
  <Slides>29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 Narrow</vt:lpstr>
      <vt:lpstr>Calibri</vt:lpstr>
      <vt:lpstr>Calibri (Body)</vt:lpstr>
      <vt:lpstr>Wingdings</vt:lpstr>
      <vt:lpstr>Arial</vt:lpstr>
      <vt:lpstr>Office Theme</vt:lpstr>
      <vt:lpstr>California Connected Vehicle Test Bed</vt:lpstr>
      <vt:lpstr>California Connected Vehicle Test Bed</vt:lpstr>
      <vt:lpstr>California Connected Vehicle Test Bed</vt:lpstr>
      <vt:lpstr>California Connected Vehicle Test Bed</vt:lpstr>
      <vt:lpstr>  Example Layout Schematic (Roadside)</vt:lpstr>
      <vt:lpstr> Example Intersection (Matadero)</vt:lpstr>
      <vt:lpstr>PowerPoint Presentation</vt:lpstr>
      <vt:lpstr>Actual Installation (RSU and Antenna)</vt:lpstr>
      <vt:lpstr>Actual Installation (Cabinet)</vt:lpstr>
      <vt:lpstr>DSRC Messages, Frequency, PSID, and Communication Channel at Palo Alto Test Bed</vt:lpstr>
      <vt:lpstr>California CV Test Bed  Current Status and Plan for Early 2018</vt:lpstr>
      <vt:lpstr>CV Test Bed Support and Maintenance</vt:lpstr>
      <vt:lpstr>CV Deployment Support and  Application Development</vt:lpstr>
      <vt:lpstr>Multi-Modal Intelligent Traffic Signal System (MMITSS)</vt:lpstr>
      <vt:lpstr>MMITSS Status</vt:lpstr>
      <vt:lpstr>MMITSS-CA Operational Concept</vt:lpstr>
      <vt:lpstr>The SPaT Challenge</vt:lpstr>
      <vt:lpstr>The SPaT Challenge</vt:lpstr>
      <vt:lpstr>The SPaT Challenge</vt:lpstr>
      <vt:lpstr>The SPaT Challenge</vt:lpstr>
      <vt:lpstr>PowerPoint Presentation</vt:lpstr>
      <vt:lpstr>RTCM Version 3 (RTCM Standard 10403.x)</vt:lpstr>
      <vt:lpstr>RTCMv3 RTK Message Groups</vt:lpstr>
      <vt:lpstr>Architecture</vt:lpstr>
      <vt:lpstr>RTCM-NTRIP Configuration at Test Bed</vt:lpstr>
      <vt:lpstr>Positioning Experiments</vt:lpstr>
      <vt:lpstr>RTCM Testing at Test Bed</vt:lpstr>
      <vt:lpstr>Standards to Ensure Interoperability</vt:lpstr>
      <vt:lpstr>Discussion</vt:lpstr>
    </vt:vector>
  </TitlesOfParts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Wei-Bin</dc:creator>
  <cp:lastModifiedBy>Larson, Greg A@DOT</cp:lastModifiedBy>
  <cp:revision>437</cp:revision>
  <dcterms:created xsi:type="dcterms:W3CDTF">2010-05-19T23:13:28Z</dcterms:created>
  <dcterms:modified xsi:type="dcterms:W3CDTF">2018-01-17T16:11:44Z</dcterms:modified>
</cp:coreProperties>
</file>